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sldIdLst>
    <p:sldId id="269" r:id="rId2"/>
    <p:sldId id="263" r:id="rId3"/>
    <p:sldId id="264" r:id="rId4"/>
    <p:sldId id="270" r:id="rId5"/>
    <p:sldId id="273" r:id="rId6"/>
    <p:sldId id="272" r:id="rId7"/>
    <p:sldId id="271" r:id="rId8"/>
    <p:sldId id="258" r:id="rId9"/>
    <p:sldId id="260" r:id="rId10"/>
    <p:sldId id="268" r:id="rId11"/>
    <p:sldId id="261"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1" d="100"/>
          <a:sy n="111" d="100"/>
        </p:scale>
        <p:origin x="510" y="1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782758A-C80A-49AD-AFDD-41D6373BB249}" type="doc">
      <dgm:prSet loTypeId="urn:microsoft.com/office/officeart/2005/8/layout/radial4" loCatId="relationship" qsTypeId="urn:microsoft.com/office/officeart/2005/8/quickstyle/simple1" qsCatId="simple" csTypeId="urn:microsoft.com/office/officeart/2005/8/colors/colorful2" csCatId="colorful" phldr="1"/>
      <dgm:spPr/>
      <dgm:t>
        <a:bodyPr/>
        <a:lstStyle/>
        <a:p>
          <a:endParaRPr lang="en-US"/>
        </a:p>
      </dgm:t>
    </dgm:pt>
    <dgm:pt modelId="{EFF153AB-D975-49AB-A160-D60A8345E586}">
      <dgm:prSet phldrT="[Text]" custT="1"/>
      <dgm:spPr/>
      <dgm:t>
        <a:bodyPr/>
        <a:lstStyle/>
        <a:p>
          <a:r>
            <a:rPr lang="en-US" sz="2800" b="1" dirty="0"/>
            <a:t>Pre-Employment Transition Services</a:t>
          </a:r>
        </a:p>
        <a:p>
          <a:endParaRPr lang="en-US" sz="2300" b="1" dirty="0"/>
        </a:p>
        <a:p>
          <a:endParaRPr lang="en-US" sz="2300" b="1" dirty="0"/>
        </a:p>
        <a:p>
          <a:endParaRPr lang="en-US" sz="2300" b="1" dirty="0"/>
        </a:p>
      </dgm:t>
    </dgm:pt>
    <dgm:pt modelId="{C9F36490-7AAF-4E3F-8D1D-566D9D4A5FE8}" type="parTrans" cxnId="{C86F933F-1222-4ED5-B291-A2E5F4615B58}">
      <dgm:prSet/>
      <dgm:spPr/>
      <dgm:t>
        <a:bodyPr/>
        <a:lstStyle/>
        <a:p>
          <a:endParaRPr lang="en-US"/>
        </a:p>
      </dgm:t>
    </dgm:pt>
    <dgm:pt modelId="{A3DF97B6-04B8-4D35-A7BE-EF72139EA181}" type="sibTrans" cxnId="{C86F933F-1222-4ED5-B291-A2E5F4615B58}">
      <dgm:prSet/>
      <dgm:spPr/>
      <dgm:t>
        <a:bodyPr/>
        <a:lstStyle/>
        <a:p>
          <a:endParaRPr lang="en-US"/>
        </a:p>
      </dgm:t>
    </dgm:pt>
    <dgm:pt modelId="{B0DA650D-75F3-468B-860D-CEC116DA9C48}">
      <dgm:prSet phldrT="[Text]"/>
      <dgm:spPr/>
      <dgm:t>
        <a:bodyPr/>
        <a:lstStyle/>
        <a:p>
          <a:r>
            <a:rPr lang="en-US" b="1" dirty="0">
              <a:solidFill>
                <a:schemeClr val="tx1">
                  <a:lumMod val="50000"/>
                </a:schemeClr>
              </a:solidFill>
            </a:rPr>
            <a:t>More Services</a:t>
          </a:r>
        </a:p>
      </dgm:t>
    </dgm:pt>
    <dgm:pt modelId="{E49C9AA8-6D1E-4EF6-8083-AEAE21E1545C}" type="parTrans" cxnId="{C6D5BC09-BEE6-4F50-B934-6ACD7063BFBF}">
      <dgm:prSet/>
      <dgm:spPr/>
      <dgm:t>
        <a:bodyPr/>
        <a:lstStyle/>
        <a:p>
          <a:endParaRPr lang="en-US"/>
        </a:p>
      </dgm:t>
    </dgm:pt>
    <dgm:pt modelId="{B6E63BEE-5AF1-4992-9076-8797C23FA7DC}" type="sibTrans" cxnId="{C6D5BC09-BEE6-4F50-B934-6ACD7063BFBF}">
      <dgm:prSet/>
      <dgm:spPr/>
      <dgm:t>
        <a:bodyPr/>
        <a:lstStyle/>
        <a:p>
          <a:endParaRPr lang="en-US"/>
        </a:p>
      </dgm:t>
    </dgm:pt>
    <dgm:pt modelId="{6B6CCB06-806A-4197-A5E5-2E1A58DA2A42}">
      <dgm:prSet phldrT="[Text]"/>
      <dgm:spPr>
        <a:solidFill>
          <a:srgbClr val="292654"/>
        </a:solidFill>
      </dgm:spPr>
      <dgm:t>
        <a:bodyPr/>
        <a:lstStyle/>
        <a:p>
          <a:r>
            <a:rPr lang="en-US" b="1" dirty="0"/>
            <a:t>More Students</a:t>
          </a:r>
        </a:p>
      </dgm:t>
    </dgm:pt>
    <dgm:pt modelId="{6E0D2DB1-0B79-4E71-AAAA-6ACC317F7CE2}" type="parTrans" cxnId="{2C082D51-FFDE-4E4C-9DC2-E27D686D1B36}">
      <dgm:prSet/>
      <dgm:spPr>
        <a:solidFill>
          <a:srgbClr val="292654"/>
        </a:solidFill>
      </dgm:spPr>
      <dgm:t>
        <a:bodyPr/>
        <a:lstStyle/>
        <a:p>
          <a:endParaRPr lang="en-US"/>
        </a:p>
      </dgm:t>
    </dgm:pt>
    <dgm:pt modelId="{F810D0EE-F4E2-4B41-B05D-0D43D418D0E1}" type="sibTrans" cxnId="{2C082D51-FFDE-4E4C-9DC2-E27D686D1B36}">
      <dgm:prSet/>
      <dgm:spPr/>
      <dgm:t>
        <a:bodyPr/>
        <a:lstStyle/>
        <a:p>
          <a:endParaRPr lang="en-US"/>
        </a:p>
      </dgm:t>
    </dgm:pt>
    <dgm:pt modelId="{0CB7CFD7-8500-4B3A-8E87-6A2D19F97E8E}">
      <dgm:prSet phldrT="[Text]"/>
      <dgm:spPr/>
      <dgm:t>
        <a:bodyPr/>
        <a:lstStyle/>
        <a:p>
          <a:r>
            <a:rPr lang="en-US" b="1" dirty="0">
              <a:solidFill>
                <a:schemeClr val="tx1">
                  <a:lumMod val="50000"/>
                </a:schemeClr>
              </a:solidFill>
            </a:rPr>
            <a:t>Earlier Age</a:t>
          </a:r>
        </a:p>
      </dgm:t>
    </dgm:pt>
    <dgm:pt modelId="{FC3D4611-C023-47B6-9835-817F732FFF54}" type="parTrans" cxnId="{0E1B3B61-524F-49E7-80AF-DE96E40A6AC9}">
      <dgm:prSet/>
      <dgm:spPr/>
      <dgm:t>
        <a:bodyPr/>
        <a:lstStyle/>
        <a:p>
          <a:endParaRPr lang="en-US"/>
        </a:p>
      </dgm:t>
    </dgm:pt>
    <dgm:pt modelId="{1B205D3D-E563-4B1B-AC26-0B6572A738B5}" type="sibTrans" cxnId="{0E1B3B61-524F-49E7-80AF-DE96E40A6AC9}">
      <dgm:prSet/>
      <dgm:spPr/>
      <dgm:t>
        <a:bodyPr/>
        <a:lstStyle/>
        <a:p>
          <a:endParaRPr lang="en-US"/>
        </a:p>
      </dgm:t>
    </dgm:pt>
    <dgm:pt modelId="{B08C0613-D5ED-4756-A28B-DED515952BF9}">
      <dgm:prSet/>
      <dgm:spPr>
        <a:solidFill>
          <a:schemeClr val="accent5">
            <a:lumMod val="60000"/>
            <a:lumOff val="40000"/>
          </a:schemeClr>
        </a:solidFill>
      </dgm:spPr>
      <dgm:t>
        <a:bodyPr/>
        <a:lstStyle/>
        <a:p>
          <a:r>
            <a:rPr lang="en-US" b="1" dirty="0">
              <a:solidFill>
                <a:schemeClr val="tx1">
                  <a:lumMod val="50000"/>
                </a:schemeClr>
              </a:solidFill>
            </a:rPr>
            <a:t>High Quality Employment Outcomes</a:t>
          </a:r>
        </a:p>
      </dgm:t>
    </dgm:pt>
    <dgm:pt modelId="{0C959A28-6172-42CB-A600-8D8B82708F72}" type="parTrans" cxnId="{2AE869E4-A957-405C-8976-C2CB05DF9370}">
      <dgm:prSet/>
      <dgm:spPr>
        <a:solidFill>
          <a:schemeClr val="accent5">
            <a:lumMod val="60000"/>
            <a:lumOff val="40000"/>
          </a:schemeClr>
        </a:solidFill>
      </dgm:spPr>
      <dgm:t>
        <a:bodyPr/>
        <a:lstStyle/>
        <a:p>
          <a:endParaRPr lang="en-US"/>
        </a:p>
      </dgm:t>
    </dgm:pt>
    <dgm:pt modelId="{035017D8-CE8F-41E0-BCF9-1539E290DD77}" type="sibTrans" cxnId="{2AE869E4-A957-405C-8976-C2CB05DF9370}">
      <dgm:prSet/>
      <dgm:spPr/>
      <dgm:t>
        <a:bodyPr/>
        <a:lstStyle/>
        <a:p>
          <a:endParaRPr lang="en-US"/>
        </a:p>
      </dgm:t>
    </dgm:pt>
    <dgm:pt modelId="{17D7CF95-A6D2-4F5A-B1F6-2E97D08DD227}">
      <dgm:prSet/>
      <dgm:spPr/>
      <dgm:t>
        <a:bodyPr/>
        <a:lstStyle/>
        <a:p>
          <a:r>
            <a:rPr lang="en-US" b="1" dirty="0">
              <a:solidFill>
                <a:schemeClr val="tx1">
                  <a:lumMod val="50000"/>
                </a:schemeClr>
              </a:solidFill>
            </a:rPr>
            <a:t>In Collaboration with Education</a:t>
          </a:r>
        </a:p>
      </dgm:t>
    </dgm:pt>
    <dgm:pt modelId="{85A403FD-719A-4B0C-A97A-8CFDCF2F1E9A}" type="parTrans" cxnId="{5CCF5ED9-757D-4DDC-8AB1-3DADBF3BB0B7}">
      <dgm:prSet/>
      <dgm:spPr/>
      <dgm:t>
        <a:bodyPr/>
        <a:lstStyle/>
        <a:p>
          <a:endParaRPr lang="en-US"/>
        </a:p>
      </dgm:t>
    </dgm:pt>
    <dgm:pt modelId="{82616864-3F7F-4C04-8641-AEFB452E1EB6}" type="sibTrans" cxnId="{5CCF5ED9-757D-4DDC-8AB1-3DADBF3BB0B7}">
      <dgm:prSet/>
      <dgm:spPr/>
      <dgm:t>
        <a:bodyPr/>
        <a:lstStyle/>
        <a:p>
          <a:endParaRPr lang="en-US"/>
        </a:p>
      </dgm:t>
    </dgm:pt>
    <dgm:pt modelId="{7D6F123D-7F6D-4436-B184-6A1CEF2F12BA}" type="pres">
      <dgm:prSet presAssocID="{C782758A-C80A-49AD-AFDD-41D6373BB249}" presName="cycle" presStyleCnt="0">
        <dgm:presLayoutVars>
          <dgm:chMax val="1"/>
          <dgm:dir/>
          <dgm:animLvl val="ctr"/>
          <dgm:resizeHandles val="exact"/>
        </dgm:presLayoutVars>
      </dgm:prSet>
      <dgm:spPr/>
      <dgm:t>
        <a:bodyPr/>
        <a:lstStyle/>
        <a:p>
          <a:endParaRPr lang="en-US"/>
        </a:p>
      </dgm:t>
    </dgm:pt>
    <dgm:pt modelId="{7EB9B998-0F8E-4C82-9385-68AEA4773773}" type="pres">
      <dgm:prSet presAssocID="{EFF153AB-D975-49AB-A160-D60A8345E586}" presName="centerShape" presStyleLbl="node0" presStyleIdx="0" presStyleCnt="1" custScaleX="142336" custScaleY="136164"/>
      <dgm:spPr/>
      <dgm:t>
        <a:bodyPr/>
        <a:lstStyle/>
        <a:p>
          <a:endParaRPr lang="en-US"/>
        </a:p>
      </dgm:t>
    </dgm:pt>
    <dgm:pt modelId="{E4D84809-8C47-4450-A208-540EFFBD2D07}" type="pres">
      <dgm:prSet presAssocID="{E49C9AA8-6D1E-4EF6-8083-AEAE21E1545C}" presName="parTrans" presStyleLbl="bgSibTrans2D1" presStyleIdx="0" presStyleCnt="5" custScaleX="108488" custScaleY="73486"/>
      <dgm:spPr/>
      <dgm:t>
        <a:bodyPr/>
        <a:lstStyle/>
        <a:p>
          <a:endParaRPr lang="en-US"/>
        </a:p>
      </dgm:t>
    </dgm:pt>
    <dgm:pt modelId="{258EE4BB-2BD8-432F-84A7-E570CB1339A2}" type="pres">
      <dgm:prSet presAssocID="{B0DA650D-75F3-468B-860D-CEC116DA9C48}" presName="node" presStyleLbl="node1" presStyleIdx="0" presStyleCnt="5" custRadScaleRad="121606" custRadScaleInc="-49559">
        <dgm:presLayoutVars>
          <dgm:bulletEnabled val="1"/>
        </dgm:presLayoutVars>
      </dgm:prSet>
      <dgm:spPr/>
      <dgm:t>
        <a:bodyPr/>
        <a:lstStyle/>
        <a:p>
          <a:endParaRPr lang="en-US"/>
        </a:p>
      </dgm:t>
    </dgm:pt>
    <dgm:pt modelId="{36586C2A-3AF5-4112-8497-141BB1227A67}" type="pres">
      <dgm:prSet presAssocID="{6E0D2DB1-0B79-4E71-AAAA-6ACC317F7CE2}" presName="parTrans" presStyleLbl="bgSibTrans2D1" presStyleIdx="1" presStyleCnt="5" custScaleX="77276" custScaleY="66168" custLinFactNeighborX="14074" custLinFactNeighborY="37484"/>
      <dgm:spPr/>
      <dgm:t>
        <a:bodyPr/>
        <a:lstStyle/>
        <a:p>
          <a:endParaRPr lang="en-US"/>
        </a:p>
      </dgm:t>
    </dgm:pt>
    <dgm:pt modelId="{74281D5A-AC8A-4DEF-877B-E1DD210544BE}" type="pres">
      <dgm:prSet presAssocID="{6B6CCB06-806A-4197-A5E5-2E1A58DA2A42}" presName="node" presStyleLbl="node1" presStyleIdx="1" presStyleCnt="5" custRadScaleRad="132502" custRadScaleInc="-52976">
        <dgm:presLayoutVars>
          <dgm:bulletEnabled val="1"/>
        </dgm:presLayoutVars>
      </dgm:prSet>
      <dgm:spPr/>
      <dgm:t>
        <a:bodyPr/>
        <a:lstStyle/>
        <a:p>
          <a:endParaRPr lang="en-US"/>
        </a:p>
      </dgm:t>
    </dgm:pt>
    <dgm:pt modelId="{E1F841D3-C8B1-41EC-A497-7F4A402F239E}" type="pres">
      <dgm:prSet presAssocID="{FC3D4611-C023-47B6-9835-817F732FFF54}" presName="parTrans" presStyleLbl="bgSibTrans2D1" presStyleIdx="2" presStyleCnt="5" custScaleX="103313" custScaleY="67820"/>
      <dgm:spPr/>
      <dgm:t>
        <a:bodyPr/>
        <a:lstStyle/>
        <a:p>
          <a:endParaRPr lang="en-US"/>
        </a:p>
      </dgm:t>
    </dgm:pt>
    <dgm:pt modelId="{05E39B05-5AE0-4630-A5A0-29EECABF1D35}" type="pres">
      <dgm:prSet presAssocID="{0CB7CFD7-8500-4B3A-8E87-6A2D19F97E8E}" presName="node" presStyleLbl="node1" presStyleIdx="2" presStyleCnt="5" custScaleX="104904" custScaleY="75261" custRadScaleRad="87193" custRadScaleInc="0">
        <dgm:presLayoutVars>
          <dgm:bulletEnabled val="1"/>
        </dgm:presLayoutVars>
      </dgm:prSet>
      <dgm:spPr/>
      <dgm:t>
        <a:bodyPr/>
        <a:lstStyle/>
        <a:p>
          <a:endParaRPr lang="en-US"/>
        </a:p>
      </dgm:t>
    </dgm:pt>
    <dgm:pt modelId="{A583E69E-704C-435F-8A31-4992F6E2CC7B}" type="pres">
      <dgm:prSet presAssocID="{85A403FD-719A-4B0C-A97A-8CFDCF2F1E9A}" presName="parTrans" presStyleLbl="bgSibTrans2D1" presStyleIdx="3" presStyleCnt="5" custScaleX="104579" custScaleY="64815"/>
      <dgm:spPr/>
      <dgm:t>
        <a:bodyPr/>
        <a:lstStyle/>
        <a:p>
          <a:endParaRPr lang="en-US"/>
        </a:p>
      </dgm:t>
    </dgm:pt>
    <dgm:pt modelId="{BF91ADC5-9A0C-4E53-AE7E-9B664B6983AD}" type="pres">
      <dgm:prSet presAssocID="{17D7CF95-A6D2-4F5A-B1F6-2E97D08DD227}" presName="node" presStyleLbl="node1" presStyleIdx="3" presStyleCnt="5" custRadScaleRad="133451" custRadScaleInc="53898">
        <dgm:presLayoutVars>
          <dgm:bulletEnabled val="1"/>
        </dgm:presLayoutVars>
      </dgm:prSet>
      <dgm:spPr/>
      <dgm:t>
        <a:bodyPr/>
        <a:lstStyle/>
        <a:p>
          <a:endParaRPr lang="en-US"/>
        </a:p>
      </dgm:t>
    </dgm:pt>
    <dgm:pt modelId="{8A4E2B7F-1C76-4922-9449-22CCC77F0733}" type="pres">
      <dgm:prSet presAssocID="{0C959A28-6172-42CB-A600-8D8B82708F72}" presName="parTrans" presStyleLbl="bgSibTrans2D1" presStyleIdx="4" presStyleCnt="5" custScaleX="99957" custScaleY="84232"/>
      <dgm:spPr/>
      <dgm:t>
        <a:bodyPr/>
        <a:lstStyle/>
        <a:p>
          <a:endParaRPr lang="en-US"/>
        </a:p>
      </dgm:t>
    </dgm:pt>
    <dgm:pt modelId="{1537460E-16A4-4752-ADDB-02A4779772FA}" type="pres">
      <dgm:prSet presAssocID="{B08C0613-D5ED-4756-A28B-DED515952BF9}" presName="node" presStyleLbl="node1" presStyleIdx="4" presStyleCnt="5" custRadScaleRad="111978" custRadScaleInc="25199">
        <dgm:presLayoutVars>
          <dgm:bulletEnabled val="1"/>
        </dgm:presLayoutVars>
      </dgm:prSet>
      <dgm:spPr/>
      <dgm:t>
        <a:bodyPr/>
        <a:lstStyle/>
        <a:p>
          <a:endParaRPr lang="en-US"/>
        </a:p>
      </dgm:t>
    </dgm:pt>
  </dgm:ptLst>
  <dgm:cxnLst>
    <dgm:cxn modelId="{C6D85370-E29B-442B-813D-92017220BCC4}" type="presOf" srcId="{0CB7CFD7-8500-4B3A-8E87-6A2D19F97E8E}" destId="{05E39B05-5AE0-4630-A5A0-29EECABF1D35}" srcOrd="0" destOrd="0" presId="urn:microsoft.com/office/officeart/2005/8/layout/radial4"/>
    <dgm:cxn modelId="{7850AE2D-68C1-4935-A34B-88BEA1AD3842}" type="presOf" srcId="{6B6CCB06-806A-4197-A5E5-2E1A58DA2A42}" destId="{74281D5A-AC8A-4DEF-877B-E1DD210544BE}" srcOrd="0" destOrd="0" presId="urn:microsoft.com/office/officeart/2005/8/layout/radial4"/>
    <dgm:cxn modelId="{2AE869E4-A957-405C-8976-C2CB05DF9370}" srcId="{EFF153AB-D975-49AB-A160-D60A8345E586}" destId="{B08C0613-D5ED-4756-A28B-DED515952BF9}" srcOrd="4" destOrd="0" parTransId="{0C959A28-6172-42CB-A600-8D8B82708F72}" sibTransId="{035017D8-CE8F-41E0-BCF9-1539E290DD77}"/>
    <dgm:cxn modelId="{F4922040-574B-4B0E-A781-B32B861386DF}" type="presOf" srcId="{FC3D4611-C023-47B6-9835-817F732FFF54}" destId="{E1F841D3-C8B1-41EC-A497-7F4A402F239E}" srcOrd="0" destOrd="0" presId="urn:microsoft.com/office/officeart/2005/8/layout/radial4"/>
    <dgm:cxn modelId="{D4EE1EA9-863B-41EC-A8BE-EA86D38FB060}" type="presOf" srcId="{B0DA650D-75F3-468B-860D-CEC116DA9C48}" destId="{258EE4BB-2BD8-432F-84A7-E570CB1339A2}" srcOrd="0" destOrd="0" presId="urn:microsoft.com/office/officeart/2005/8/layout/radial4"/>
    <dgm:cxn modelId="{855B622F-DEA4-4667-8067-64A6E447859A}" type="presOf" srcId="{17D7CF95-A6D2-4F5A-B1F6-2E97D08DD227}" destId="{BF91ADC5-9A0C-4E53-AE7E-9B664B6983AD}" srcOrd="0" destOrd="0" presId="urn:microsoft.com/office/officeart/2005/8/layout/radial4"/>
    <dgm:cxn modelId="{BC3B3993-10DF-4461-8800-F144D36EF969}" type="presOf" srcId="{EFF153AB-D975-49AB-A160-D60A8345E586}" destId="{7EB9B998-0F8E-4C82-9385-68AEA4773773}" srcOrd="0" destOrd="0" presId="urn:microsoft.com/office/officeart/2005/8/layout/radial4"/>
    <dgm:cxn modelId="{2C082D51-FFDE-4E4C-9DC2-E27D686D1B36}" srcId="{EFF153AB-D975-49AB-A160-D60A8345E586}" destId="{6B6CCB06-806A-4197-A5E5-2E1A58DA2A42}" srcOrd="1" destOrd="0" parTransId="{6E0D2DB1-0B79-4E71-AAAA-6ACC317F7CE2}" sibTransId="{F810D0EE-F4E2-4B41-B05D-0D43D418D0E1}"/>
    <dgm:cxn modelId="{0E1B3B61-524F-49E7-80AF-DE96E40A6AC9}" srcId="{EFF153AB-D975-49AB-A160-D60A8345E586}" destId="{0CB7CFD7-8500-4B3A-8E87-6A2D19F97E8E}" srcOrd="2" destOrd="0" parTransId="{FC3D4611-C023-47B6-9835-817F732FFF54}" sibTransId="{1B205D3D-E563-4B1B-AC26-0B6572A738B5}"/>
    <dgm:cxn modelId="{C6D5BC09-BEE6-4F50-B934-6ACD7063BFBF}" srcId="{EFF153AB-D975-49AB-A160-D60A8345E586}" destId="{B0DA650D-75F3-468B-860D-CEC116DA9C48}" srcOrd="0" destOrd="0" parTransId="{E49C9AA8-6D1E-4EF6-8083-AEAE21E1545C}" sibTransId="{B6E63BEE-5AF1-4992-9076-8797C23FA7DC}"/>
    <dgm:cxn modelId="{ED99AB8C-618A-43DA-9BFB-776832D15BB1}" type="presOf" srcId="{E49C9AA8-6D1E-4EF6-8083-AEAE21E1545C}" destId="{E4D84809-8C47-4450-A208-540EFFBD2D07}" srcOrd="0" destOrd="0" presId="urn:microsoft.com/office/officeart/2005/8/layout/radial4"/>
    <dgm:cxn modelId="{1119B82A-E6ED-4732-A880-3BDDDD85EAD2}" type="presOf" srcId="{85A403FD-719A-4B0C-A97A-8CFDCF2F1E9A}" destId="{A583E69E-704C-435F-8A31-4992F6E2CC7B}" srcOrd="0" destOrd="0" presId="urn:microsoft.com/office/officeart/2005/8/layout/radial4"/>
    <dgm:cxn modelId="{C86F933F-1222-4ED5-B291-A2E5F4615B58}" srcId="{C782758A-C80A-49AD-AFDD-41D6373BB249}" destId="{EFF153AB-D975-49AB-A160-D60A8345E586}" srcOrd="0" destOrd="0" parTransId="{C9F36490-7AAF-4E3F-8D1D-566D9D4A5FE8}" sibTransId="{A3DF97B6-04B8-4D35-A7BE-EF72139EA181}"/>
    <dgm:cxn modelId="{478E10ED-298D-4E6C-AAA6-A21B8EDBD491}" type="presOf" srcId="{C782758A-C80A-49AD-AFDD-41D6373BB249}" destId="{7D6F123D-7F6D-4436-B184-6A1CEF2F12BA}" srcOrd="0" destOrd="0" presId="urn:microsoft.com/office/officeart/2005/8/layout/radial4"/>
    <dgm:cxn modelId="{68CF6645-0118-4562-884B-30FCF18FBDA2}" type="presOf" srcId="{6E0D2DB1-0B79-4E71-AAAA-6ACC317F7CE2}" destId="{36586C2A-3AF5-4112-8497-141BB1227A67}" srcOrd="0" destOrd="0" presId="urn:microsoft.com/office/officeart/2005/8/layout/radial4"/>
    <dgm:cxn modelId="{5CCF5ED9-757D-4DDC-8AB1-3DADBF3BB0B7}" srcId="{EFF153AB-D975-49AB-A160-D60A8345E586}" destId="{17D7CF95-A6D2-4F5A-B1F6-2E97D08DD227}" srcOrd="3" destOrd="0" parTransId="{85A403FD-719A-4B0C-A97A-8CFDCF2F1E9A}" sibTransId="{82616864-3F7F-4C04-8641-AEFB452E1EB6}"/>
    <dgm:cxn modelId="{0397DE20-4399-45FB-8002-660D1EE66FD4}" type="presOf" srcId="{B08C0613-D5ED-4756-A28B-DED515952BF9}" destId="{1537460E-16A4-4752-ADDB-02A4779772FA}" srcOrd="0" destOrd="0" presId="urn:microsoft.com/office/officeart/2005/8/layout/radial4"/>
    <dgm:cxn modelId="{8FF495CC-EAE8-4F6D-9487-2D5F4DAB41DE}" type="presOf" srcId="{0C959A28-6172-42CB-A600-8D8B82708F72}" destId="{8A4E2B7F-1C76-4922-9449-22CCC77F0733}" srcOrd="0" destOrd="0" presId="urn:microsoft.com/office/officeart/2005/8/layout/radial4"/>
    <dgm:cxn modelId="{3A6BB932-2DA7-433B-BB3A-8AB54DF749FA}" type="presParOf" srcId="{7D6F123D-7F6D-4436-B184-6A1CEF2F12BA}" destId="{7EB9B998-0F8E-4C82-9385-68AEA4773773}" srcOrd="0" destOrd="0" presId="urn:microsoft.com/office/officeart/2005/8/layout/radial4"/>
    <dgm:cxn modelId="{B2886619-9401-4937-B770-5FED114B7828}" type="presParOf" srcId="{7D6F123D-7F6D-4436-B184-6A1CEF2F12BA}" destId="{E4D84809-8C47-4450-A208-540EFFBD2D07}" srcOrd="1" destOrd="0" presId="urn:microsoft.com/office/officeart/2005/8/layout/radial4"/>
    <dgm:cxn modelId="{589ABAE8-E5D0-462E-A725-0E6903B66699}" type="presParOf" srcId="{7D6F123D-7F6D-4436-B184-6A1CEF2F12BA}" destId="{258EE4BB-2BD8-432F-84A7-E570CB1339A2}" srcOrd="2" destOrd="0" presId="urn:microsoft.com/office/officeart/2005/8/layout/radial4"/>
    <dgm:cxn modelId="{E5D55590-73DD-451F-BE2D-1A12FF14CBCA}" type="presParOf" srcId="{7D6F123D-7F6D-4436-B184-6A1CEF2F12BA}" destId="{36586C2A-3AF5-4112-8497-141BB1227A67}" srcOrd="3" destOrd="0" presId="urn:microsoft.com/office/officeart/2005/8/layout/radial4"/>
    <dgm:cxn modelId="{8AE872F2-F4E3-4DF6-A2BC-0512767D7832}" type="presParOf" srcId="{7D6F123D-7F6D-4436-B184-6A1CEF2F12BA}" destId="{74281D5A-AC8A-4DEF-877B-E1DD210544BE}" srcOrd="4" destOrd="0" presId="urn:microsoft.com/office/officeart/2005/8/layout/radial4"/>
    <dgm:cxn modelId="{0F1CF88D-F514-4E03-9BE1-745966409628}" type="presParOf" srcId="{7D6F123D-7F6D-4436-B184-6A1CEF2F12BA}" destId="{E1F841D3-C8B1-41EC-A497-7F4A402F239E}" srcOrd="5" destOrd="0" presId="urn:microsoft.com/office/officeart/2005/8/layout/radial4"/>
    <dgm:cxn modelId="{170CD01B-8825-4D04-BB51-FC7969846C28}" type="presParOf" srcId="{7D6F123D-7F6D-4436-B184-6A1CEF2F12BA}" destId="{05E39B05-5AE0-4630-A5A0-29EECABF1D35}" srcOrd="6" destOrd="0" presId="urn:microsoft.com/office/officeart/2005/8/layout/radial4"/>
    <dgm:cxn modelId="{9EB7430A-5321-4CB7-8B06-FF78A10926B9}" type="presParOf" srcId="{7D6F123D-7F6D-4436-B184-6A1CEF2F12BA}" destId="{A583E69E-704C-435F-8A31-4992F6E2CC7B}" srcOrd="7" destOrd="0" presId="urn:microsoft.com/office/officeart/2005/8/layout/radial4"/>
    <dgm:cxn modelId="{5523F3A7-FFE8-44D3-8828-96B3158803F2}" type="presParOf" srcId="{7D6F123D-7F6D-4436-B184-6A1CEF2F12BA}" destId="{BF91ADC5-9A0C-4E53-AE7E-9B664B6983AD}" srcOrd="8" destOrd="0" presId="urn:microsoft.com/office/officeart/2005/8/layout/radial4"/>
    <dgm:cxn modelId="{471577E6-686A-46A3-AB8A-1EFA1B36C4A7}" type="presParOf" srcId="{7D6F123D-7F6D-4436-B184-6A1CEF2F12BA}" destId="{8A4E2B7F-1C76-4922-9449-22CCC77F0733}" srcOrd="9" destOrd="0" presId="urn:microsoft.com/office/officeart/2005/8/layout/radial4"/>
    <dgm:cxn modelId="{B2050337-4DE4-4E90-AE32-85E9D7E5384A}" type="presParOf" srcId="{7D6F123D-7F6D-4436-B184-6A1CEF2F12BA}" destId="{1537460E-16A4-4752-ADDB-02A4779772FA}" srcOrd="10" destOrd="0" presId="urn:microsoft.com/office/officeart/2005/8/layout/radial4"/>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B9B998-0F8E-4C82-9385-68AEA4773773}">
      <dsp:nvSpPr>
        <dsp:cNvPr id="0" name=""/>
        <dsp:cNvSpPr/>
      </dsp:nvSpPr>
      <dsp:spPr>
        <a:xfrm>
          <a:off x="3546565" y="2278210"/>
          <a:ext cx="3147745" cy="3011252"/>
        </a:xfrm>
        <a:prstGeom prst="ellipse">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sz="2800" b="1" kern="1200" dirty="0"/>
            <a:t>Pre-Employment Transition Services</a:t>
          </a:r>
        </a:p>
        <a:p>
          <a:pPr lvl="0" algn="ctr" defTabSz="1244600">
            <a:lnSpc>
              <a:spcPct val="90000"/>
            </a:lnSpc>
            <a:spcBef>
              <a:spcPct val="0"/>
            </a:spcBef>
            <a:spcAft>
              <a:spcPct val="35000"/>
            </a:spcAft>
          </a:pPr>
          <a:endParaRPr lang="en-US" sz="2300" b="1" kern="1200" dirty="0"/>
        </a:p>
        <a:p>
          <a:pPr lvl="0" algn="ctr" defTabSz="1244600">
            <a:lnSpc>
              <a:spcPct val="90000"/>
            </a:lnSpc>
            <a:spcBef>
              <a:spcPct val="0"/>
            </a:spcBef>
            <a:spcAft>
              <a:spcPct val="35000"/>
            </a:spcAft>
          </a:pPr>
          <a:endParaRPr lang="en-US" sz="2300" b="1" kern="1200" dirty="0"/>
        </a:p>
        <a:p>
          <a:pPr lvl="0" algn="ctr" defTabSz="1244600">
            <a:lnSpc>
              <a:spcPct val="90000"/>
            </a:lnSpc>
            <a:spcBef>
              <a:spcPct val="0"/>
            </a:spcBef>
            <a:spcAft>
              <a:spcPct val="35000"/>
            </a:spcAft>
          </a:pPr>
          <a:endParaRPr lang="en-US" sz="2300" b="1" kern="1200" dirty="0"/>
        </a:p>
      </dsp:txBody>
      <dsp:txXfrm>
        <a:off x="4007542" y="2719198"/>
        <a:ext cx="2225791" cy="2129276"/>
      </dsp:txXfrm>
    </dsp:sp>
    <dsp:sp modelId="{E4D84809-8C47-4450-A208-540EFFBD2D07}">
      <dsp:nvSpPr>
        <dsp:cNvPr id="0" name=""/>
        <dsp:cNvSpPr/>
      </dsp:nvSpPr>
      <dsp:spPr>
        <a:xfrm rot="10281745">
          <a:off x="1261790" y="3964902"/>
          <a:ext cx="2284393" cy="463163"/>
        </a:xfrm>
        <a:prstGeom prst="lef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58EE4BB-2BD8-432F-84A7-E570CB1339A2}">
      <dsp:nvSpPr>
        <dsp:cNvPr id="0" name=""/>
        <dsp:cNvSpPr/>
      </dsp:nvSpPr>
      <dsp:spPr>
        <a:xfrm>
          <a:off x="312639" y="3514237"/>
          <a:ext cx="2100914" cy="1680731"/>
        </a:xfrm>
        <a:prstGeom prst="roundRect">
          <a:avLst>
            <a:gd name="adj" fmla="val 10000"/>
          </a:avLst>
        </a:prstGeom>
        <a:solidFill>
          <a:schemeClr val="accent2">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815" tIns="43815" rIns="43815" bIns="43815" numCol="1" spcCol="1270" anchor="ctr" anchorCtr="0">
          <a:noAutofit/>
        </a:bodyPr>
        <a:lstStyle/>
        <a:p>
          <a:pPr lvl="0" algn="ctr" defTabSz="1022350">
            <a:lnSpc>
              <a:spcPct val="90000"/>
            </a:lnSpc>
            <a:spcBef>
              <a:spcPct val="0"/>
            </a:spcBef>
            <a:spcAft>
              <a:spcPct val="35000"/>
            </a:spcAft>
          </a:pPr>
          <a:r>
            <a:rPr lang="en-US" sz="2300" b="1" kern="1200" dirty="0">
              <a:solidFill>
                <a:schemeClr val="tx1">
                  <a:lumMod val="50000"/>
                </a:schemeClr>
              </a:solidFill>
            </a:rPr>
            <a:t>More Services</a:t>
          </a:r>
        </a:p>
      </dsp:txBody>
      <dsp:txXfrm>
        <a:off x="361866" y="3563464"/>
        <a:ext cx="2002460" cy="1582277"/>
      </dsp:txXfrm>
    </dsp:sp>
    <dsp:sp modelId="{36586C2A-3AF5-4112-8497-141BB1227A67}">
      <dsp:nvSpPr>
        <dsp:cNvPr id="0" name=""/>
        <dsp:cNvSpPr/>
      </dsp:nvSpPr>
      <dsp:spPr>
        <a:xfrm rot="12355718">
          <a:off x="1780963" y="2497261"/>
          <a:ext cx="2001438" cy="417040"/>
        </a:xfrm>
        <a:prstGeom prst="leftArrow">
          <a:avLst>
            <a:gd name="adj1" fmla="val 60000"/>
            <a:gd name="adj2" fmla="val 50000"/>
          </a:avLst>
        </a:prstGeom>
        <a:solidFill>
          <a:srgbClr val="292654"/>
        </a:solidFill>
        <a:ln>
          <a:noFill/>
        </a:ln>
        <a:effectLst/>
      </dsp:spPr>
      <dsp:style>
        <a:lnRef idx="0">
          <a:scrgbClr r="0" g="0" b="0"/>
        </a:lnRef>
        <a:fillRef idx="1">
          <a:scrgbClr r="0" g="0" b="0"/>
        </a:fillRef>
        <a:effectRef idx="0">
          <a:scrgbClr r="0" g="0" b="0"/>
        </a:effectRef>
        <a:fontRef idx="minor">
          <a:schemeClr val="lt1"/>
        </a:fontRef>
      </dsp:style>
    </dsp:sp>
    <dsp:sp modelId="{74281D5A-AC8A-4DEF-877B-E1DD210544BE}">
      <dsp:nvSpPr>
        <dsp:cNvPr id="0" name=""/>
        <dsp:cNvSpPr/>
      </dsp:nvSpPr>
      <dsp:spPr>
        <a:xfrm>
          <a:off x="202071" y="1062925"/>
          <a:ext cx="2100914" cy="1680731"/>
        </a:xfrm>
        <a:prstGeom prst="roundRect">
          <a:avLst>
            <a:gd name="adj" fmla="val 10000"/>
          </a:avLst>
        </a:prstGeom>
        <a:solidFill>
          <a:srgbClr val="292654"/>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815" tIns="43815" rIns="43815" bIns="43815" numCol="1" spcCol="1270" anchor="ctr" anchorCtr="0">
          <a:noAutofit/>
        </a:bodyPr>
        <a:lstStyle/>
        <a:p>
          <a:pPr lvl="0" algn="ctr" defTabSz="1022350">
            <a:lnSpc>
              <a:spcPct val="90000"/>
            </a:lnSpc>
            <a:spcBef>
              <a:spcPct val="0"/>
            </a:spcBef>
            <a:spcAft>
              <a:spcPct val="35000"/>
            </a:spcAft>
          </a:pPr>
          <a:r>
            <a:rPr lang="en-US" sz="2300" b="1" kern="1200" dirty="0"/>
            <a:t>More Students</a:t>
          </a:r>
        </a:p>
      </dsp:txBody>
      <dsp:txXfrm>
        <a:off x="251298" y="1112152"/>
        <a:ext cx="2002460" cy="1582277"/>
      </dsp:txXfrm>
    </dsp:sp>
    <dsp:sp modelId="{E1F841D3-C8B1-41EC-A497-7F4A402F239E}">
      <dsp:nvSpPr>
        <dsp:cNvPr id="0" name=""/>
        <dsp:cNvSpPr/>
      </dsp:nvSpPr>
      <dsp:spPr>
        <a:xfrm rot="16200000">
          <a:off x="4473859" y="1365790"/>
          <a:ext cx="1293158" cy="427452"/>
        </a:xfrm>
        <a:prstGeom prst="leftArrow">
          <a:avLst>
            <a:gd name="adj1" fmla="val 60000"/>
            <a:gd name="adj2" fmla="val 50000"/>
          </a:avLst>
        </a:prstGeom>
        <a:solidFill>
          <a:schemeClr val="accent2">
            <a:hueOff val="-4244261"/>
            <a:satOff val="-7952"/>
            <a:lumOff val="13529"/>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5E39B05-5AE0-4630-A5A0-29EECABF1D35}">
      <dsp:nvSpPr>
        <dsp:cNvPr id="0" name=""/>
        <dsp:cNvSpPr/>
      </dsp:nvSpPr>
      <dsp:spPr>
        <a:xfrm>
          <a:off x="4018466" y="321203"/>
          <a:ext cx="2203943" cy="1264935"/>
        </a:xfrm>
        <a:prstGeom prst="roundRect">
          <a:avLst>
            <a:gd name="adj" fmla="val 10000"/>
          </a:avLst>
        </a:prstGeom>
        <a:solidFill>
          <a:schemeClr val="accent2">
            <a:hueOff val="-4244261"/>
            <a:satOff val="-7952"/>
            <a:lumOff val="13529"/>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815" tIns="43815" rIns="43815" bIns="43815" numCol="1" spcCol="1270" anchor="ctr" anchorCtr="0">
          <a:noAutofit/>
        </a:bodyPr>
        <a:lstStyle/>
        <a:p>
          <a:pPr lvl="0" algn="ctr" defTabSz="1022350">
            <a:lnSpc>
              <a:spcPct val="90000"/>
            </a:lnSpc>
            <a:spcBef>
              <a:spcPct val="0"/>
            </a:spcBef>
            <a:spcAft>
              <a:spcPct val="35000"/>
            </a:spcAft>
          </a:pPr>
          <a:r>
            <a:rPr lang="en-US" sz="2300" b="1" kern="1200" dirty="0">
              <a:solidFill>
                <a:schemeClr val="tx1">
                  <a:lumMod val="50000"/>
                </a:schemeClr>
              </a:solidFill>
            </a:rPr>
            <a:t>Earlier Age</a:t>
          </a:r>
        </a:p>
      </dsp:txBody>
      <dsp:txXfrm>
        <a:off x="4055515" y="358252"/>
        <a:ext cx="2129845" cy="1190837"/>
      </dsp:txXfrm>
    </dsp:sp>
    <dsp:sp modelId="{A583E69E-704C-435F-8A31-4992F6E2CC7B}">
      <dsp:nvSpPr>
        <dsp:cNvPr id="0" name=""/>
        <dsp:cNvSpPr/>
      </dsp:nvSpPr>
      <dsp:spPr>
        <a:xfrm rot="20064197">
          <a:off x="6476715" y="2273869"/>
          <a:ext cx="2738705" cy="408512"/>
        </a:xfrm>
        <a:prstGeom prst="leftArrow">
          <a:avLst>
            <a:gd name="adj1" fmla="val 60000"/>
            <a:gd name="adj2" fmla="val 50000"/>
          </a:avLst>
        </a:prstGeom>
        <a:solidFill>
          <a:schemeClr val="accent2">
            <a:hueOff val="-6366391"/>
            <a:satOff val="-11927"/>
            <a:lumOff val="20294"/>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F91ADC5-9A0C-4E53-AE7E-9B664B6983AD}">
      <dsp:nvSpPr>
        <dsp:cNvPr id="0" name=""/>
        <dsp:cNvSpPr/>
      </dsp:nvSpPr>
      <dsp:spPr>
        <a:xfrm>
          <a:off x="7976499" y="1072055"/>
          <a:ext cx="2100914" cy="1680731"/>
        </a:xfrm>
        <a:prstGeom prst="roundRect">
          <a:avLst>
            <a:gd name="adj" fmla="val 10000"/>
          </a:avLst>
        </a:prstGeom>
        <a:solidFill>
          <a:schemeClr val="accent2">
            <a:hueOff val="-6366391"/>
            <a:satOff val="-11927"/>
            <a:lumOff val="20294"/>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815" tIns="43815" rIns="43815" bIns="43815" numCol="1" spcCol="1270" anchor="ctr" anchorCtr="0">
          <a:noAutofit/>
        </a:bodyPr>
        <a:lstStyle/>
        <a:p>
          <a:pPr lvl="0" algn="ctr" defTabSz="1022350">
            <a:lnSpc>
              <a:spcPct val="90000"/>
            </a:lnSpc>
            <a:spcBef>
              <a:spcPct val="0"/>
            </a:spcBef>
            <a:spcAft>
              <a:spcPct val="35000"/>
            </a:spcAft>
          </a:pPr>
          <a:r>
            <a:rPr lang="en-US" sz="2300" b="1" kern="1200" dirty="0">
              <a:solidFill>
                <a:schemeClr val="tx1">
                  <a:lumMod val="50000"/>
                </a:schemeClr>
              </a:solidFill>
            </a:rPr>
            <a:t>In Collaboration with Education</a:t>
          </a:r>
        </a:p>
      </dsp:txBody>
      <dsp:txXfrm>
        <a:off x="8025726" y="1121282"/>
        <a:ext cx="2002460" cy="1582277"/>
      </dsp:txXfrm>
    </dsp:sp>
    <dsp:sp modelId="{8A4E2B7F-1C76-4922-9449-22CCC77F0733}">
      <dsp:nvSpPr>
        <dsp:cNvPr id="0" name=""/>
        <dsp:cNvSpPr/>
      </dsp:nvSpPr>
      <dsp:spPr>
        <a:xfrm rot="542143">
          <a:off x="6773347" y="3936127"/>
          <a:ext cx="1947953" cy="530892"/>
        </a:xfrm>
        <a:prstGeom prst="leftArrow">
          <a:avLst>
            <a:gd name="adj1" fmla="val 60000"/>
            <a:gd name="adj2" fmla="val 50000"/>
          </a:avLst>
        </a:prstGeom>
        <a:solidFill>
          <a:schemeClr val="accent5">
            <a:lumMod val="60000"/>
            <a:lumOff val="40000"/>
          </a:schemeClr>
        </a:solidFill>
        <a:ln>
          <a:noFill/>
        </a:ln>
        <a:effectLst/>
      </dsp:spPr>
      <dsp:style>
        <a:lnRef idx="0">
          <a:scrgbClr r="0" g="0" b="0"/>
        </a:lnRef>
        <a:fillRef idx="1">
          <a:scrgbClr r="0" g="0" b="0"/>
        </a:fillRef>
        <a:effectRef idx="0">
          <a:scrgbClr r="0" g="0" b="0"/>
        </a:effectRef>
        <a:fontRef idx="minor">
          <a:schemeClr val="lt1"/>
        </a:fontRef>
      </dsp:style>
    </dsp:sp>
    <dsp:sp modelId="{1537460E-16A4-4752-ADDB-02A4779772FA}">
      <dsp:nvSpPr>
        <dsp:cNvPr id="0" name=""/>
        <dsp:cNvSpPr/>
      </dsp:nvSpPr>
      <dsp:spPr>
        <a:xfrm>
          <a:off x="7659171" y="3514237"/>
          <a:ext cx="2100914" cy="1680731"/>
        </a:xfrm>
        <a:prstGeom prst="roundRect">
          <a:avLst>
            <a:gd name="adj" fmla="val 10000"/>
          </a:avLst>
        </a:prstGeom>
        <a:solidFill>
          <a:schemeClr val="accent5">
            <a:lumMod val="60000"/>
            <a:lumOff val="4000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815" tIns="43815" rIns="43815" bIns="43815" numCol="1" spcCol="1270" anchor="ctr" anchorCtr="0">
          <a:noAutofit/>
        </a:bodyPr>
        <a:lstStyle/>
        <a:p>
          <a:pPr lvl="0" algn="ctr" defTabSz="1022350">
            <a:lnSpc>
              <a:spcPct val="90000"/>
            </a:lnSpc>
            <a:spcBef>
              <a:spcPct val="0"/>
            </a:spcBef>
            <a:spcAft>
              <a:spcPct val="35000"/>
            </a:spcAft>
          </a:pPr>
          <a:r>
            <a:rPr lang="en-US" sz="2300" b="1" kern="1200" dirty="0">
              <a:solidFill>
                <a:schemeClr val="tx1">
                  <a:lumMod val="50000"/>
                </a:schemeClr>
              </a:solidFill>
            </a:rPr>
            <a:t>High Quality Employment Outcomes</a:t>
          </a:r>
        </a:p>
      </dsp:txBody>
      <dsp:txXfrm>
        <a:off x="7708398" y="3563464"/>
        <a:ext cx="2002460" cy="1582277"/>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424BA4-6DB2-4D86-859D-A483058645DD}" type="datetimeFigureOut">
              <a:rPr lang="en-US" smtClean="0"/>
              <a:t>2/26/2021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A02CB3-8803-483B-B34D-3F73B99FD9D7}" type="slidenum">
              <a:rPr lang="en-US" smtClean="0"/>
              <a:t>‹#›</a:t>
            </a:fld>
            <a:endParaRPr lang="en-US"/>
          </a:p>
        </p:txBody>
      </p:sp>
    </p:spTree>
    <p:extLst>
      <p:ext uri="{BB962C8B-B14F-4D97-AF65-F5344CB8AC3E}">
        <p14:creationId xmlns:p14="http://schemas.microsoft.com/office/powerpoint/2010/main" val="1695676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38600" y="857250"/>
            <a:ext cx="4114800" cy="2314575"/>
          </a:xfrm>
        </p:spPr>
      </p:sp>
      <p:sp>
        <p:nvSpPr>
          <p:cNvPr id="3" name="Notes Placeholder 2"/>
          <p:cNvSpPr>
            <a:spLocks noGrp="1"/>
          </p:cNvSpPr>
          <p:nvPr>
            <p:ph type="body" idx="1"/>
          </p:nvPr>
        </p:nvSpPr>
        <p:spPr/>
        <p:txBody>
          <a:bodyPr/>
          <a:lstStyle/>
          <a:p>
            <a:r>
              <a:rPr lang="en-US" baseline="0" dirty="0"/>
              <a:t>This graphic depicts a bird's eye view of Pre-ETS. If I were with you live and asked a polling question regarding how many of you had a really good understanding of Pre-ETS, I’m sure 80-90% of you would say, absolutely, I got this. But I can’t do a live poll, so bear with me for a moment while I provide a quick overview of Pre-ETS, just to make sure we are all on the same page. </a:t>
            </a:r>
          </a:p>
          <a:p>
            <a:endParaRPr lang="en-US" baseline="0" dirty="0"/>
          </a:p>
          <a:p>
            <a:r>
              <a:rPr lang="en-US" baseline="0" dirty="0"/>
              <a:t>The Rehabilitation Act expands not only the population of students with disabilities who may receive services under the VR program but also the kinds of services State VR Agencies may provide to these students with disabilities who are transitioning from school to postsecondary education and employment. Most notably, it requires States to reserve at least 15 percent of their Federal VR grant for the provision of pre- employment transition services; and to use the reserved funds to provide, or arrange for the provision of, pre-employment transition services to all students with disabilities in need of such services who are eligible or potentially eligible for services under the VR program. </a:t>
            </a:r>
          </a:p>
          <a:p>
            <a:endParaRPr lang="en-US" baseline="0" dirty="0"/>
          </a:p>
          <a:p>
            <a:r>
              <a:rPr lang="en-US" baseline="0" dirty="0"/>
              <a:t>The Rehabilitation Act lists five required pre-employment transition services that State VR Agencies, in collaboration with local educational agencies (LEAs), must make available to students with disabilities in need of these services, and those are: • Job exploration counseling • Work-based learning experiences, which may include in-school or after school opportunities, or experience outside the traditional school setting (including internships), that are provided in an integrated environment to the maximum extent possible • Counseling on opportunities for enrollment in comprehensive transition or postsecondary educational programs at institutions of higher education • Workplace readiness training to develop social skills and independent living; and • Instruction in self-advocacy, which may include peer mentoring.</a:t>
            </a:r>
          </a:p>
          <a:p>
            <a:endParaRPr lang="en-US" baseline="0" dirty="0"/>
          </a:p>
          <a:p>
            <a:r>
              <a:rPr lang="en-US" baseline="0" dirty="0"/>
              <a:t>Pre-employment transition services represent the earliest set of services available for students with disabilities under the VR program, are short-term in nature, and are designed to help students identify career interests, which may be further explored through additional vocational rehabilitation (VR) services, such as transition services and other individualized VR services. Since the addition of the five required pre-employment transition services, the VR program can now be characterized as providing a continuum of services, with pre-employment transition services being the most beneficial to students with disabilities in the early stages of employment exploration. </a:t>
            </a:r>
          </a:p>
          <a:p>
            <a:endParaRPr lang="en-US" baseline="0" dirty="0"/>
          </a:p>
          <a:p>
            <a:r>
              <a:rPr lang="en-US" baseline="0" dirty="0"/>
              <a:t>Bottom line…VR is now required to reserve a minimum of 15% of their federal funds, to provide five required Pre-ETS activities to students with disabilities who need those services and are eligible or potentially eligible for VR services – so that is more services, to more students, at an earlier age, in collaboration with State and LEAs, to assist students with disabilities in achieving high quality employment outcomes.</a:t>
            </a:r>
          </a:p>
          <a:p>
            <a:endParaRPr lang="en-US" baseline="0" dirty="0"/>
          </a:p>
        </p:txBody>
      </p:sp>
      <p:sp>
        <p:nvSpPr>
          <p:cNvPr id="4" name="Date Placeholder 3"/>
          <p:cNvSpPr>
            <a:spLocks noGrp="1"/>
          </p:cNvSpPr>
          <p:nvPr>
            <p:ph type="dt" idx="10"/>
          </p:nvPr>
        </p:nvSpPr>
        <p:spPr>
          <a:xfrm>
            <a:off x="6905979" y="0"/>
            <a:ext cx="5283200" cy="342900"/>
          </a:xfrm>
          <a:prstGeom prst="rect">
            <a:avLst/>
          </a:prstGeom>
        </p:spPr>
        <p:txBody>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fld id="{271FA4CD-7E23-4709-A74F-2F03DF8E4E1C}" type="datetime1">
              <a:rPr kumimoji="0" lang="en-US" sz="1400" b="0" i="0" u="none" strike="noStrike" kern="0" cap="none" spc="0" normalizeH="0" baseline="0" noProof="0" smtClean="0">
                <a:ln>
                  <a:noFill/>
                </a:ln>
                <a:solidFill>
                  <a:srgbClr val="595959"/>
                </a:solidFill>
                <a:effectLst/>
                <a:uLnTx/>
                <a:uFillTx/>
                <a:latin typeface="Book Antiqua"/>
                <a:cs typeface="Arial"/>
                <a:sym typeface="Book Antiqua"/>
              </a:rPr>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t>2/26/2021</a:t>
            </a:fld>
            <a:endParaRPr kumimoji="0" lang="en-US" sz="1400" b="0" i="0" u="none" strike="noStrike" kern="0" cap="none" spc="0" normalizeH="0" baseline="0" noProof="0" dirty="0">
              <a:ln>
                <a:noFill/>
              </a:ln>
              <a:solidFill>
                <a:srgbClr val="595959"/>
              </a:solidFill>
              <a:effectLst/>
              <a:uLnTx/>
              <a:uFillTx/>
              <a:latin typeface="Book Antiqua"/>
              <a:cs typeface="Arial"/>
              <a:sym typeface="Book Antiqua"/>
            </a:endParaRPr>
          </a:p>
        </p:txBody>
      </p:sp>
      <p:sp>
        <p:nvSpPr>
          <p:cNvPr id="5" name="Slide Number Placeholder 4"/>
          <p:cNvSpPr>
            <a:spLocks noGrp="1"/>
          </p:cNvSpPr>
          <p:nvPr>
            <p:ph type="sldNum" sz="quarter" idx="11"/>
          </p:nvPr>
        </p:nvSpPr>
        <p:spPr>
          <a:xfrm>
            <a:off x="6905979" y="6513910"/>
            <a:ext cx="5283200" cy="342900"/>
          </a:xfrm>
          <a:prstGeom prst="rect">
            <a:avLst/>
          </a:prstGeom>
        </p:spPr>
        <p: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fld id="{CEE65995-0682-47C0-AEC0-6659B3F39752}" type="slidenum">
              <a:rPr kumimoji="0" lang="en-US" sz="1400" b="0" i="0" u="none" strike="noStrike" kern="0" cap="none" spc="0" normalizeH="0" baseline="0" noProof="0" smtClean="0">
                <a:ln>
                  <a:noFill/>
                </a:ln>
                <a:solidFill>
                  <a:srgbClr val="000000"/>
                </a:solidFill>
                <a:effectLst/>
                <a:uLnTx/>
                <a:uFillTx/>
                <a:latin typeface="Arial"/>
                <a:cs typeface="Arial"/>
                <a:sym typeface="Arial"/>
              </a:rPr>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t>1</a:t>
            </a:fld>
            <a:endParaRPr kumimoji="0" lang="en-US" sz="1400" b="0" i="0" u="none" strike="noStrike" kern="0" cap="none" spc="0" normalizeH="0" baseline="0" noProof="0" dirty="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5608737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smtClean="0"/>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53D431EB-718C-4FB4-AD3D-40F4330DE378}" type="datetimeFigureOut">
              <a:rPr lang="en-US" smtClean="0"/>
              <a:t>2/26/2021</a:t>
            </a:fld>
            <a:endParaRPr lang="en-US"/>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3460064F-822E-4824-8493-1F16F40E8219}" type="slidenum">
              <a:rPr lang="en-US" smtClean="0"/>
              <a:t>‹#›</a:t>
            </a:fld>
            <a:endParaRPr lang="en-US"/>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6935486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3D431EB-718C-4FB4-AD3D-40F4330DE378}" type="datetimeFigureOut">
              <a:rPr lang="en-US" smtClean="0"/>
              <a:t>2/26/2021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60064F-822E-4824-8493-1F16F40E8219}" type="slidenum">
              <a:rPr lang="en-US" smtClean="0"/>
              <a:t>‹#›</a:t>
            </a:fld>
            <a:endParaRPr lang="en-US"/>
          </a:p>
        </p:txBody>
      </p:sp>
    </p:spTree>
    <p:extLst>
      <p:ext uri="{BB962C8B-B14F-4D97-AF65-F5344CB8AC3E}">
        <p14:creationId xmlns:p14="http://schemas.microsoft.com/office/powerpoint/2010/main" val="4038838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3D431EB-718C-4FB4-AD3D-40F4330DE378}" type="datetimeFigureOut">
              <a:rPr lang="en-US" smtClean="0"/>
              <a:t>2/26/2021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60064F-822E-4824-8493-1F16F40E8219}" type="slidenum">
              <a:rPr lang="en-US" smtClean="0"/>
              <a:t>‹#›</a:t>
            </a:fld>
            <a:endParaRPr lang="en-US"/>
          </a:p>
        </p:txBody>
      </p:sp>
    </p:spTree>
    <p:extLst>
      <p:ext uri="{BB962C8B-B14F-4D97-AF65-F5344CB8AC3E}">
        <p14:creationId xmlns:p14="http://schemas.microsoft.com/office/powerpoint/2010/main" val="38934946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3D431EB-718C-4FB4-AD3D-40F4330DE378}" type="datetimeFigureOut">
              <a:rPr lang="en-US" smtClean="0"/>
              <a:t>2/26/2021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60064F-822E-4824-8493-1F16F40E8219}" type="slidenum">
              <a:rPr lang="en-US" smtClean="0"/>
              <a:t>‹#›</a:t>
            </a:fld>
            <a:endParaRPr lang="en-US"/>
          </a:p>
        </p:txBody>
      </p:sp>
    </p:spTree>
    <p:extLst>
      <p:ext uri="{BB962C8B-B14F-4D97-AF65-F5344CB8AC3E}">
        <p14:creationId xmlns:p14="http://schemas.microsoft.com/office/powerpoint/2010/main" val="23654307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53D431EB-718C-4FB4-AD3D-40F4330DE378}" type="datetimeFigureOut">
              <a:rPr lang="en-US" smtClean="0"/>
              <a:t>2/26/2021</a:t>
            </a:fld>
            <a:endParaRPr lang="en-US"/>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3460064F-822E-4824-8493-1F16F40E8219}" type="slidenum">
              <a:rPr lang="en-US" smtClean="0"/>
              <a:t>‹#›</a:t>
            </a:fld>
            <a:endParaRPr lang="en-US"/>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376172741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3D431EB-718C-4FB4-AD3D-40F4330DE378}" type="datetimeFigureOut">
              <a:rPr lang="en-US" smtClean="0"/>
              <a:t>2/26/2021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60064F-822E-4824-8493-1F16F40E8219}" type="slidenum">
              <a:rPr lang="en-US" smtClean="0"/>
              <a:t>‹#›</a:t>
            </a:fld>
            <a:endParaRPr lang="en-US"/>
          </a:p>
        </p:txBody>
      </p:sp>
    </p:spTree>
    <p:extLst>
      <p:ext uri="{BB962C8B-B14F-4D97-AF65-F5344CB8AC3E}">
        <p14:creationId xmlns:p14="http://schemas.microsoft.com/office/powerpoint/2010/main" val="4109934813"/>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3D431EB-718C-4FB4-AD3D-40F4330DE378}" type="datetimeFigureOut">
              <a:rPr lang="en-US" smtClean="0"/>
              <a:t>2/26/2021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60064F-822E-4824-8493-1F16F40E8219}" type="slidenum">
              <a:rPr lang="en-US" smtClean="0"/>
              <a:t>‹#›</a:t>
            </a:fld>
            <a:endParaRPr lang="en-US"/>
          </a:p>
        </p:txBody>
      </p:sp>
    </p:spTree>
    <p:extLst>
      <p:ext uri="{BB962C8B-B14F-4D97-AF65-F5344CB8AC3E}">
        <p14:creationId xmlns:p14="http://schemas.microsoft.com/office/powerpoint/2010/main" val="3868062392"/>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3D431EB-718C-4FB4-AD3D-40F4330DE378}" type="datetimeFigureOut">
              <a:rPr lang="en-US" smtClean="0"/>
              <a:t>2/26/2021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60064F-822E-4824-8493-1F16F40E8219}" type="slidenum">
              <a:rPr lang="en-US" smtClean="0"/>
              <a:t>‹#›</a:t>
            </a:fld>
            <a:endParaRPr lang="en-US"/>
          </a:p>
        </p:txBody>
      </p:sp>
    </p:spTree>
    <p:extLst>
      <p:ext uri="{BB962C8B-B14F-4D97-AF65-F5344CB8AC3E}">
        <p14:creationId xmlns:p14="http://schemas.microsoft.com/office/powerpoint/2010/main" val="630753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D431EB-718C-4FB4-AD3D-40F4330DE378}" type="datetimeFigureOut">
              <a:rPr lang="en-US" smtClean="0"/>
              <a:t>2/26/2021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60064F-822E-4824-8493-1F16F40E8219}" type="slidenum">
              <a:rPr lang="en-US" smtClean="0"/>
              <a:t>‹#›</a:t>
            </a:fld>
            <a:endParaRPr lang="en-US"/>
          </a:p>
        </p:txBody>
      </p:sp>
    </p:spTree>
    <p:extLst>
      <p:ext uri="{BB962C8B-B14F-4D97-AF65-F5344CB8AC3E}">
        <p14:creationId xmlns:p14="http://schemas.microsoft.com/office/powerpoint/2010/main" val="11981742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smtClean="0"/>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65051" y="6375679"/>
            <a:ext cx="1233355" cy="348462"/>
          </a:xfrm>
        </p:spPr>
        <p:txBody>
          <a:bodyPr/>
          <a:lstStyle/>
          <a:p>
            <a:fld id="{53D431EB-718C-4FB4-AD3D-40F4330DE378}" type="datetimeFigureOut">
              <a:rPr lang="en-US" smtClean="0"/>
              <a:t>2/26/2021</a:t>
            </a:fld>
            <a:endParaRPr lang="en-US"/>
          </a:p>
        </p:txBody>
      </p:sp>
      <p:sp>
        <p:nvSpPr>
          <p:cNvPr id="6" name="Footer Placeholder 5"/>
          <p:cNvSpPr>
            <a:spLocks noGrp="1"/>
          </p:cNvSpPr>
          <p:nvPr>
            <p:ph type="ftr" sz="quarter" idx="11"/>
          </p:nvPr>
        </p:nvSpPr>
        <p:spPr>
          <a:xfrm>
            <a:off x="2103620" y="6375679"/>
            <a:ext cx="3482179" cy="345796"/>
          </a:xfrm>
        </p:spPr>
        <p:txBody>
          <a:bodyPr/>
          <a:lstStyle/>
          <a:p>
            <a:endParaRPr lang="en-US"/>
          </a:p>
        </p:txBody>
      </p:sp>
      <p:sp>
        <p:nvSpPr>
          <p:cNvPr id="7" name="Slide Number Placeholder 6"/>
          <p:cNvSpPr>
            <a:spLocks noGrp="1"/>
          </p:cNvSpPr>
          <p:nvPr>
            <p:ph type="sldNum" sz="quarter" idx="12"/>
          </p:nvPr>
        </p:nvSpPr>
        <p:spPr>
          <a:xfrm>
            <a:off x="5691014" y="6375679"/>
            <a:ext cx="1232456" cy="345796"/>
          </a:xfrm>
        </p:spPr>
        <p:txBody>
          <a:bodyPr/>
          <a:lstStyle/>
          <a:p>
            <a:fld id="{3460064F-822E-4824-8493-1F16F40E8219}" type="slidenum">
              <a:rPr lang="en-US" smtClean="0"/>
              <a:t>‹#›</a:t>
            </a:fld>
            <a:endParaRPr lang="en-US"/>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837337750"/>
      </p:ext>
    </p:extLst>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65950" y="6375679"/>
            <a:ext cx="1232456" cy="348462"/>
          </a:xfrm>
        </p:spPr>
        <p:txBody>
          <a:bodyPr/>
          <a:lstStyle/>
          <a:p>
            <a:fld id="{53D431EB-718C-4FB4-AD3D-40F4330DE378}" type="datetimeFigureOut">
              <a:rPr lang="en-US" smtClean="0"/>
              <a:t>2/26/2021</a:t>
            </a:fld>
            <a:endParaRPr lang="en-US"/>
          </a:p>
        </p:txBody>
      </p:sp>
      <p:sp>
        <p:nvSpPr>
          <p:cNvPr id="6" name="Footer Placeholder 5"/>
          <p:cNvSpPr>
            <a:spLocks noGrp="1"/>
          </p:cNvSpPr>
          <p:nvPr>
            <p:ph type="ftr" sz="quarter" idx="11"/>
          </p:nvPr>
        </p:nvSpPr>
        <p:spPr>
          <a:xfrm>
            <a:off x="2103621" y="6375679"/>
            <a:ext cx="3482178" cy="345796"/>
          </a:xfrm>
        </p:spPr>
        <p:txBody>
          <a:bodyPr/>
          <a:lstStyle/>
          <a:p>
            <a:endParaRPr lang="en-US"/>
          </a:p>
        </p:txBody>
      </p:sp>
      <p:sp>
        <p:nvSpPr>
          <p:cNvPr id="7" name="Slide Number Placeholder 6"/>
          <p:cNvSpPr>
            <a:spLocks noGrp="1"/>
          </p:cNvSpPr>
          <p:nvPr>
            <p:ph type="sldNum" sz="quarter" idx="12"/>
          </p:nvPr>
        </p:nvSpPr>
        <p:spPr>
          <a:xfrm>
            <a:off x="5687568" y="6375679"/>
            <a:ext cx="1234440" cy="345796"/>
          </a:xfrm>
        </p:spPr>
        <p:txBody>
          <a:bodyPr/>
          <a:lstStyle/>
          <a:p>
            <a:fld id="{3460064F-822E-4824-8493-1F16F40E8219}" type="slidenum">
              <a:rPr lang="en-US" smtClean="0"/>
              <a:t>‹#›</a:t>
            </a:fld>
            <a:endParaRPr lang="en-US"/>
          </a:p>
        </p:txBody>
      </p:sp>
    </p:spTree>
    <p:extLst>
      <p:ext uri="{BB962C8B-B14F-4D97-AF65-F5344CB8AC3E}">
        <p14:creationId xmlns:p14="http://schemas.microsoft.com/office/powerpoint/2010/main" val="31040412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53D431EB-718C-4FB4-AD3D-40F4330DE378}" type="datetimeFigureOut">
              <a:rPr lang="en-US" smtClean="0"/>
              <a:t>2/26/2021</a:t>
            </a:fld>
            <a:endParaRPr lang="en-US"/>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3460064F-822E-4824-8493-1F16F40E8219}" type="slidenum">
              <a:rPr lang="en-US" smtClean="0"/>
              <a:t>‹#›</a:t>
            </a:fld>
            <a:endParaRPr lang="en-US"/>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68714343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notesSlide" Target="../notesSlides/notesSlide1.xml"/><Relationship Id="rId7" Type="http://schemas.openxmlformats.org/officeDocument/2006/relationships/diagramColors" Target="../diagrams/colors1.xml"/><Relationship Id="rId2" Type="http://schemas.openxmlformats.org/officeDocument/2006/relationships/slideLayout" Target="../slideLayouts/slideLayout7.xml"/><Relationship Id="rId1" Type="http://schemas.openxmlformats.org/officeDocument/2006/relationships/tags" Target="../tags/tag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 Id="rId9"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mailto:martin.Kurylowski@dars.Virginia.gov"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mailto:Martin.Kurylowski@dars.Virginia.gov"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000" b="0" i="0" u="none" strike="noStrike" kern="0" cap="none" spc="0" normalizeH="0" baseline="0" noProof="0" smtClean="0">
                <a:ln>
                  <a:noFill/>
                </a:ln>
                <a:solidFill>
                  <a:srgbClr val="545E74"/>
                </a:solidFill>
                <a:effectLst/>
                <a:uLnTx/>
                <a:uFillTx/>
                <a:latin typeface="Book Antiqua"/>
                <a:sym typeface="Book Antiqua"/>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1</a:t>
            </a:fld>
            <a:endParaRPr kumimoji="0" lang="en-US" sz="1000" b="0" i="0" u="none" strike="noStrike" kern="0" cap="none" spc="0" normalizeH="0" baseline="0" noProof="0" dirty="0">
              <a:ln>
                <a:noFill/>
              </a:ln>
              <a:solidFill>
                <a:srgbClr val="545E74"/>
              </a:solidFill>
              <a:effectLst/>
              <a:uLnTx/>
              <a:uFillTx/>
              <a:latin typeface="Book Antiqua"/>
              <a:sym typeface="Book Antiqua"/>
            </a:endParaRPr>
          </a:p>
        </p:txBody>
      </p:sp>
      <p:sp>
        <p:nvSpPr>
          <p:cNvPr id="2" name="Title 1"/>
          <p:cNvSpPr>
            <a:spLocks noGrp="1"/>
          </p:cNvSpPr>
          <p:nvPr>
            <p:ph type="title" idx="4294967295"/>
          </p:nvPr>
        </p:nvSpPr>
        <p:spPr>
          <a:xfrm>
            <a:off x="1005882" y="65125"/>
            <a:ext cx="10091738" cy="1187450"/>
          </a:xfrm>
          <a:noFill/>
          <a:ln>
            <a:noFill/>
          </a:ln>
        </p:spPr>
        <p:txBody>
          <a:bodyPr spcFirstLastPara="1" wrap="square" lIns="0" tIns="12700" rIns="0" bIns="0" anchor="t" anchorCtr="0">
            <a:noAutofit/>
          </a:bodyPr>
          <a:lstStyle/>
          <a:p>
            <a:pPr marL="12700">
              <a:lnSpc>
                <a:spcPct val="100000"/>
              </a:lnSpc>
            </a:pPr>
            <a:r>
              <a:rPr lang="en-US" dirty="0" smtClean="0">
                <a:solidFill>
                  <a:schemeClr val="tx1"/>
                </a:solidFill>
                <a:cs typeface="Arial" panose="020B0604020202020204" pitchFamily="34" charset="0"/>
              </a:rPr>
              <a:t>DARS transition 2021 updates</a:t>
            </a:r>
            <a:endParaRPr lang="en-US" dirty="0">
              <a:solidFill>
                <a:schemeClr val="tx1"/>
              </a:solidFill>
              <a:cs typeface="Arial" panose="020B0604020202020204" pitchFamily="34" charset="0"/>
            </a:endParaRPr>
          </a:p>
        </p:txBody>
      </p:sp>
      <p:sp>
        <p:nvSpPr>
          <p:cNvPr id="3" name="Content Placeholder 2" descr="5 boxes pointing to a circle. &#10;In the circle reads &quot;Pre-Employment Transition Services&quot; over a photograph of a bag of money&#10;In the boxes going from left to right read:&#10;1 - More Services&#10;2 - More Students&#10;3 - Earlier Age&#10;4 - In collaboration with Education&#10;5 - High Quality Employment Outcomes"/>
          <p:cNvSpPr>
            <a:spLocks noGrp="1"/>
          </p:cNvSpPr>
          <p:nvPr>
            <p:ph sz="quarter" idx="4294967295"/>
          </p:nvPr>
        </p:nvSpPr>
        <p:spPr>
          <a:xfrm>
            <a:off x="304800" y="1741488"/>
            <a:ext cx="11887200" cy="4845050"/>
          </a:xfrm>
        </p:spPr>
        <p:txBody>
          <a:bodyPr/>
          <a:lstStyle/>
          <a:p>
            <a:pPr marL="366713" lvl="1" indent="0">
              <a:buNone/>
            </a:pPr>
            <a:endParaRPr lang="en-US" dirty="0">
              <a:latin typeface="Century Gothic" pitchFamily="34" charset="0"/>
            </a:endParaRPr>
          </a:p>
          <a:p>
            <a:pPr marL="366713" lvl="1" indent="0">
              <a:buNone/>
            </a:pPr>
            <a:endParaRPr lang="en-US" sz="1200" dirty="0">
              <a:latin typeface="Century Gothic" pitchFamily="34" charset="0"/>
            </a:endParaRPr>
          </a:p>
        </p:txBody>
      </p:sp>
      <p:graphicFrame>
        <p:nvGraphicFramePr>
          <p:cNvPr id="4" name="Diagram 3" descr="5 boxes pointing to a circle. &#10;In the circle reads &quot;Pre-Employment Transition Services&quot; over a photograph of a bag of money&#10;In the boxes going from left to right read:&#10;1 - More Services&#10;2 - More Students&#10;3 - Earlier Age&#10;4 - In collaboration with Education&#10;5 - High Quality Employment Outcomes">
            <a:extLst>
              <a:ext uri="{FF2B5EF4-FFF2-40B4-BE49-F238E27FC236}">
                <a16:creationId xmlns:a16="http://schemas.microsoft.com/office/drawing/2014/main" id="{097AD960-264A-4889-8DB8-42592937B3C9}"/>
              </a:ext>
            </a:extLst>
          </p:cNvPr>
          <p:cNvGraphicFramePr/>
          <p:nvPr>
            <p:extLst>
              <p:ext uri="{D42A27DB-BD31-4B8C-83A1-F6EECF244321}">
                <p14:modId xmlns:p14="http://schemas.microsoft.com/office/powerpoint/2010/main" val="670440004"/>
              </p:ext>
            </p:extLst>
          </p:nvPr>
        </p:nvGraphicFramePr>
        <p:xfrm>
          <a:off x="856743" y="691797"/>
          <a:ext cx="10240877" cy="519496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6" name="TextBox 5"/>
          <p:cNvSpPr txBox="1"/>
          <p:nvPr/>
        </p:nvSpPr>
        <p:spPr>
          <a:xfrm>
            <a:off x="813200" y="6375679"/>
            <a:ext cx="2041585" cy="369332"/>
          </a:xfrm>
          <a:prstGeom prst="rect">
            <a:avLst/>
          </a:prstGeom>
          <a:noFill/>
        </p:spPr>
        <p:txBody>
          <a:bodyPr wrap="none" rtlCol="0">
            <a:spAutoFit/>
          </a:bodyPr>
          <a:lstStyle/>
          <a:p>
            <a:r>
              <a:rPr lang="en-US" dirty="0" smtClean="0"/>
              <a:t>Slide From WINTAC </a:t>
            </a:r>
            <a:endParaRPr lang="en-US" dirty="0"/>
          </a:p>
        </p:txBody>
      </p:sp>
      <p:pic>
        <p:nvPicPr>
          <p:cNvPr id="7" name="Picture 6"/>
          <p:cNvPicPr>
            <a:picLocks noChangeAspect="1"/>
          </p:cNvPicPr>
          <p:nvPr/>
        </p:nvPicPr>
        <p:blipFill>
          <a:blip r:embed="rId9"/>
          <a:stretch>
            <a:fillRect/>
          </a:stretch>
        </p:blipFill>
        <p:spPr>
          <a:xfrm>
            <a:off x="3057770" y="6359525"/>
            <a:ext cx="1285875" cy="361950"/>
          </a:xfrm>
          <a:prstGeom prst="rect">
            <a:avLst/>
          </a:prstGeom>
        </p:spPr>
      </p:pic>
    </p:spTree>
    <p:custDataLst>
      <p:tags r:id="rId1"/>
    </p:custDataLst>
    <p:extLst>
      <p:ext uri="{BB962C8B-B14F-4D97-AF65-F5344CB8AC3E}">
        <p14:creationId xmlns:p14="http://schemas.microsoft.com/office/powerpoint/2010/main" val="1615518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DRS business Development staff</a:t>
            </a:r>
            <a:endParaRPr lang="en-US" dirty="0"/>
          </a:p>
        </p:txBody>
      </p:sp>
      <p:sp>
        <p:nvSpPr>
          <p:cNvPr id="3" name="Content Placeholder 2"/>
          <p:cNvSpPr>
            <a:spLocks noGrp="1"/>
          </p:cNvSpPr>
          <p:nvPr>
            <p:ph idx="1"/>
          </p:nvPr>
        </p:nvSpPr>
        <p:spPr/>
        <p:txBody>
          <a:bodyPr/>
          <a:lstStyle/>
          <a:p>
            <a:r>
              <a:rPr lang="en-US" dirty="0" smtClean="0"/>
              <a:t>DARS staff are working actively to identify Summer Work Experience opportunities (e.g. businesses) for students.</a:t>
            </a:r>
          </a:p>
          <a:p>
            <a:pPr lvl="1"/>
            <a:r>
              <a:rPr lang="en-US" dirty="0" smtClean="0"/>
              <a:t>Business development managers (regional- do general business engagement) and placement counselors (located within a particular DRS office- typically do more direct placement)</a:t>
            </a:r>
          </a:p>
          <a:p>
            <a:r>
              <a:rPr lang="en-US" dirty="0" smtClean="0"/>
              <a:t>Business team at DARS is going to assist with selecting providers for those opportunities identified that will require skill trainers supporting the students.</a:t>
            </a:r>
          </a:p>
          <a:p>
            <a:r>
              <a:rPr lang="en-US" dirty="0" smtClean="0"/>
              <a:t>Will have further guidance &amp; expectations around how DARS business staff and vendors will collaborate for the summer.</a:t>
            </a:r>
          </a:p>
          <a:p>
            <a:endParaRPr lang="en-US" dirty="0"/>
          </a:p>
        </p:txBody>
      </p:sp>
    </p:spTree>
    <p:extLst>
      <p:ext uri="{BB962C8B-B14F-4D97-AF65-F5344CB8AC3E}">
        <p14:creationId xmlns:p14="http://schemas.microsoft.com/office/powerpoint/2010/main" val="29358497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note</a:t>
            </a:r>
            <a:endParaRPr lang="en-US" dirty="0"/>
          </a:p>
        </p:txBody>
      </p:sp>
      <p:sp>
        <p:nvSpPr>
          <p:cNvPr id="3" name="Content Placeholder 2"/>
          <p:cNvSpPr>
            <a:spLocks noGrp="1"/>
          </p:cNvSpPr>
          <p:nvPr>
            <p:ph idx="1"/>
          </p:nvPr>
        </p:nvSpPr>
        <p:spPr/>
        <p:txBody>
          <a:bodyPr/>
          <a:lstStyle/>
          <a:p>
            <a:r>
              <a:rPr lang="en-US" dirty="0" smtClean="0"/>
              <a:t>Although we are prioritizing work experiences this summer, we are also continuing to plan other services in the 5 required categories of Pre-ETS for the summer.  So if you have offered programs in the summer before, or would like to offer new programs/services, let us know.</a:t>
            </a:r>
          </a:p>
          <a:p>
            <a:pPr marL="0" indent="0" algn="ctr">
              <a:buNone/>
            </a:pPr>
            <a:endParaRPr lang="en-US" dirty="0" smtClean="0"/>
          </a:p>
          <a:p>
            <a:pPr marL="0" indent="0" algn="ctr">
              <a:buNone/>
            </a:pPr>
            <a:endParaRPr lang="en-US" dirty="0"/>
          </a:p>
          <a:p>
            <a:pPr marL="0" indent="0" algn="ctr">
              <a:buNone/>
            </a:pPr>
            <a:r>
              <a:rPr lang="en-US" dirty="0" smtClean="0"/>
              <a:t>I’m happy to talk with you more about summer planning – </a:t>
            </a:r>
            <a:r>
              <a:rPr lang="en-US" dirty="0" smtClean="0">
                <a:hlinkClick r:id="rId2"/>
              </a:rPr>
              <a:t>martin.Kurylowski@dars.Virginia.gov</a:t>
            </a:r>
            <a:endParaRPr lang="en-US" dirty="0" smtClean="0"/>
          </a:p>
          <a:p>
            <a:pPr marL="0" indent="0">
              <a:buNone/>
            </a:pPr>
            <a:endParaRPr lang="en-US" dirty="0"/>
          </a:p>
        </p:txBody>
      </p:sp>
    </p:spTree>
    <p:extLst>
      <p:ext uri="{BB962C8B-B14F-4D97-AF65-F5344CB8AC3E}">
        <p14:creationId xmlns:p14="http://schemas.microsoft.com/office/powerpoint/2010/main" val="38391824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DARS Transition updates </a:t>
            </a:r>
            <a:r>
              <a:rPr lang="en-US" sz="1400" dirty="0" smtClean="0"/>
              <a:t>(as of 2/2/2021)</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39992156"/>
              </p:ext>
            </p:extLst>
          </p:nvPr>
        </p:nvGraphicFramePr>
        <p:xfrm>
          <a:off x="2207625" y="2068483"/>
          <a:ext cx="7850777" cy="3888971"/>
        </p:xfrm>
        <a:graphic>
          <a:graphicData uri="http://schemas.openxmlformats.org/drawingml/2006/table">
            <a:tbl>
              <a:tblPr>
                <a:tableStyleId>{5C22544A-7EE6-4342-B048-85BDC9FD1C3A}</a:tableStyleId>
              </a:tblPr>
              <a:tblGrid>
                <a:gridCol w="1242212">
                  <a:extLst>
                    <a:ext uri="{9D8B030D-6E8A-4147-A177-3AD203B41FA5}">
                      <a16:colId xmlns:a16="http://schemas.microsoft.com/office/drawing/2014/main" val="2979368821"/>
                    </a:ext>
                  </a:extLst>
                </a:gridCol>
                <a:gridCol w="1565186">
                  <a:extLst>
                    <a:ext uri="{9D8B030D-6E8A-4147-A177-3AD203B41FA5}">
                      <a16:colId xmlns:a16="http://schemas.microsoft.com/office/drawing/2014/main" val="4171619581"/>
                    </a:ext>
                  </a:extLst>
                </a:gridCol>
                <a:gridCol w="1614875">
                  <a:extLst>
                    <a:ext uri="{9D8B030D-6E8A-4147-A177-3AD203B41FA5}">
                      <a16:colId xmlns:a16="http://schemas.microsoft.com/office/drawing/2014/main" val="2060792970"/>
                    </a:ext>
                  </a:extLst>
                </a:gridCol>
                <a:gridCol w="1714252">
                  <a:extLst>
                    <a:ext uri="{9D8B030D-6E8A-4147-A177-3AD203B41FA5}">
                      <a16:colId xmlns:a16="http://schemas.microsoft.com/office/drawing/2014/main" val="3407003984"/>
                    </a:ext>
                  </a:extLst>
                </a:gridCol>
                <a:gridCol w="1714252">
                  <a:extLst>
                    <a:ext uri="{9D8B030D-6E8A-4147-A177-3AD203B41FA5}">
                      <a16:colId xmlns:a16="http://schemas.microsoft.com/office/drawing/2014/main" val="1477015998"/>
                    </a:ext>
                  </a:extLst>
                </a:gridCol>
              </a:tblGrid>
              <a:tr h="403031">
                <a:tc>
                  <a:txBody>
                    <a:bodyPr/>
                    <a:lstStyle/>
                    <a:p>
                      <a:pPr algn="ctr" fontAlgn="b"/>
                      <a:r>
                        <a:rPr lang="en-US" sz="2400" u="none" strike="noStrike" dirty="0">
                          <a:effectLst/>
                        </a:rPr>
                        <a:t>District</a:t>
                      </a:r>
                      <a:endParaRPr lang="en-US" sz="2400" b="1" i="0" u="none" strike="noStrike" dirty="0">
                        <a:solidFill>
                          <a:srgbClr val="FFFFFF"/>
                        </a:solidFill>
                        <a:effectLst/>
                        <a:latin typeface="Calibri" panose="020F0502020204030204" pitchFamily="34" charset="0"/>
                      </a:endParaRPr>
                    </a:p>
                  </a:txBody>
                  <a:tcPr marL="9525" marR="9525" marT="9525" marB="0"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2400" u="none" strike="noStrike" dirty="0">
                          <a:effectLst/>
                        </a:rPr>
                        <a:t>SWDs - PE</a:t>
                      </a:r>
                      <a:endParaRPr lang="en-US" sz="2400" b="1" i="0" u="none" strike="noStrike" dirty="0">
                        <a:solidFill>
                          <a:srgbClr val="FFFFFF"/>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2400" u="none" strike="noStrike" dirty="0">
                          <a:effectLst/>
                        </a:rPr>
                        <a:t>SWDs - VR</a:t>
                      </a:r>
                      <a:endParaRPr lang="en-US" sz="2400" b="1" i="0" u="none" strike="noStrike" dirty="0">
                        <a:solidFill>
                          <a:srgbClr val="FFFFFF"/>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2400" b="0" u="none" strike="noStrike" dirty="0">
                          <a:solidFill>
                            <a:schemeClr val="tx1"/>
                          </a:solidFill>
                          <a:effectLst/>
                        </a:rPr>
                        <a:t>SWDs Total</a:t>
                      </a:r>
                      <a:endParaRPr lang="en-US" sz="2400" b="0" i="0" u="none" strike="noStrike" dirty="0">
                        <a:solidFill>
                          <a:schemeClr val="tx1"/>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2400" b="0" i="0" u="none" strike="noStrike" dirty="0" smtClean="0">
                          <a:solidFill>
                            <a:schemeClr val="tx1"/>
                          </a:solidFill>
                          <a:effectLst/>
                          <a:latin typeface="Calibri" panose="020F0502020204030204" pitchFamily="34" charset="0"/>
                        </a:rPr>
                        <a:t>YWDs Total</a:t>
                      </a:r>
                      <a:endParaRPr lang="en-US" sz="2400" b="0" i="0" u="none" strike="noStrike" dirty="0">
                        <a:solidFill>
                          <a:schemeClr val="tx1"/>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644117561"/>
                  </a:ext>
                </a:extLst>
              </a:tr>
              <a:tr h="403031">
                <a:tc>
                  <a:txBody>
                    <a:bodyPr/>
                    <a:lstStyle/>
                    <a:p>
                      <a:pPr algn="ctr" fontAlgn="b"/>
                      <a:r>
                        <a:rPr lang="en-US" sz="1800" b="1" u="none" strike="noStrike" dirty="0" smtClean="0">
                          <a:effectLst/>
                        </a:rPr>
                        <a:t>Capitol</a:t>
                      </a:r>
                      <a:endParaRPr lang="en-US" sz="1800" b="1" i="0" u="none" strike="noStrike" dirty="0">
                        <a:solidFill>
                          <a:srgbClr val="000000"/>
                        </a:solidFill>
                        <a:effectLst/>
                        <a:latin typeface="Calibri" panose="020F0502020204030204" pitchFamily="34" charset="0"/>
                      </a:endParaRPr>
                    </a:p>
                  </a:txBody>
                  <a:tcPr marL="9525" marR="9525" marT="9525"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20000"/>
                        <a:lumOff val="80000"/>
                      </a:schemeClr>
                    </a:solidFill>
                  </a:tcPr>
                </a:tc>
                <a:tc>
                  <a:txBody>
                    <a:bodyPr/>
                    <a:lstStyle/>
                    <a:p>
                      <a:pPr algn="ctr" fontAlgn="b"/>
                      <a:r>
                        <a:rPr lang="en-US" sz="1800" u="none" strike="noStrike" dirty="0">
                          <a:effectLst/>
                        </a:rPr>
                        <a:t>825</a:t>
                      </a:r>
                      <a:endParaRPr lang="en-US"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20000"/>
                        <a:lumOff val="80000"/>
                      </a:schemeClr>
                    </a:solidFill>
                  </a:tcPr>
                </a:tc>
                <a:tc>
                  <a:txBody>
                    <a:bodyPr/>
                    <a:lstStyle/>
                    <a:p>
                      <a:pPr algn="ctr" fontAlgn="b"/>
                      <a:r>
                        <a:rPr lang="en-US" sz="1800" u="none" strike="noStrike" dirty="0">
                          <a:effectLst/>
                        </a:rPr>
                        <a:t>294</a:t>
                      </a:r>
                      <a:endParaRPr lang="en-US"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20000"/>
                        <a:lumOff val="80000"/>
                      </a:schemeClr>
                    </a:solidFill>
                  </a:tcPr>
                </a:tc>
                <a:tc>
                  <a:txBody>
                    <a:bodyPr/>
                    <a:lstStyle/>
                    <a:p>
                      <a:pPr algn="ctr" fontAlgn="b"/>
                      <a:r>
                        <a:rPr lang="en-US" sz="1800" b="0" u="none" strike="noStrike" dirty="0">
                          <a:solidFill>
                            <a:schemeClr val="tx1"/>
                          </a:solidFill>
                          <a:effectLst/>
                        </a:rPr>
                        <a:t>1119</a:t>
                      </a:r>
                      <a:endParaRPr lang="en-US" sz="1800" b="0" i="0" u="none" strike="noStrike" dirty="0">
                        <a:solidFill>
                          <a:schemeClr val="tx1"/>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20000"/>
                        <a:lumOff val="80000"/>
                      </a:schemeClr>
                    </a:solidFill>
                  </a:tcPr>
                </a:tc>
                <a:tc>
                  <a:txBody>
                    <a:bodyPr/>
                    <a:lstStyle/>
                    <a:p>
                      <a:pPr algn="ctr" fontAlgn="b"/>
                      <a:r>
                        <a:rPr lang="en-US" sz="1800" b="0" i="0" u="none" strike="noStrike" dirty="0" smtClean="0">
                          <a:solidFill>
                            <a:schemeClr val="tx1"/>
                          </a:solidFill>
                          <a:effectLst/>
                          <a:latin typeface="Calibri" panose="020F0502020204030204" pitchFamily="34" charset="0"/>
                        </a:rPr>
                        <a:t>2098</a:t>
                      </a:r>
                      <a:endParaRPr lang="en-US" sz="1800" b="0" i="0" u="none" strike="noStrike" dirty="0">
                        <a:solidFill>
                          <a:schemeClr val="tx1"/>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2">
                        <a:lumMod val="20000"/>
                        <a:lumOff val="80000"/>
                      </a:schemeClr>
                    </a:solidFill>
                  </a:tcPr>
                </a:tc>
                <a:extLst>
                  <a:ext uri="{0D108BD9-81ED-4DB2-BD59-A6C34878D82A}">
                    <a16:rowId xmlns:a16="http://schemas.microsoft.com/office/drawing/2014/main" val="2390541684"/>
                  </a:ext>
                </a:extLst>
              </a:tr>
              <a:tr h="729487">
                <a:tc>
                  <a:txBody>
                    <a:bodyPr/>
                    <a:lstStyle/>
                    <a:p>
                      <a:pPr algn="ctr" fontAlgn="b"/>
                      <a:r>
                        <a:rPr lang="en-US" sz="1800" b="1" u="none" strike="noStrike" dirty="0">
                          <a:effectLst/>
                        </a:rPr>
                        <a:t>WWRC Valley</a:t>
                      </a:r>
                      <a:endParaRPr lang="en-US" sz="1800" b="1" i="0" u="none" strike="noStrike" dirty="0">
                        <a:solidFill>
                          <a:srgbClr val="000000"/>
                        </a:solidFill>
                        <a:effectLst/>
                        <a:latin typeface="Calibri" panose="020F0502020204030204" pitchFamily="34" charset="0"/>
                      </a:endParaRPr>
                    </a:p>
                  </a:txBody>
                  <a:tcPr marL="9525" marR="9525" marT="9525" marB="0" anchor="b">
                    <a:lnR w="12700" cap="flat" cmpd="sng" algn="ctr">
                      <a:solidFill>
                        <a:schemeClr val="tx1"/>
                      </a:solidFill>
                      <a:prstDash val="solid"/>
                      <a:round/>
                      <a:headEnd type="none" w="med" len="med"/>
                      <a:tailEnd type="none" w="med" len="med"/>
                    </a:lnR>
                    <a:solidFill>
                      <a:schemeClr val="accent2">
                        <a:lumMod val="20000"/>
                        <a:lumOff val="80000"/>
                      </a:schemeClr>
                    </a:solidFill>
                  </a:tcPr>
                </a:tc>
                <a:tc>
                  <a:txBody>
                    <a:bodyPr/>
                    <a:lstStyle/>
                    <a:p>
                      <a:pPr algn="ctr" fontAlgn="b"/>
                      <a:r>
                        <a:rPr lang="en-US" sz="1800" u="none" strike="noStrike" dirty="0">
                          <a:effectLst/>
                        </a:rPr>
                        <a:t>382</a:t>
                      </a:r>
                      <a:endParaRPr lang="en-US"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2">
                        <a:lumMod val="20000"/>
                        <a:lumOff val="80000"/>
                      </a:schemeClr>
                    </a:solidFill>
                  </a:tcPr>
                </a:tc>
                <a:tc>
                  <a:txBody>
                    <a:bodyPr/>
                    <a:lstStyle/>
                    <a:p>
                      <a:pPr algn="ctr" fontAlgn="b"/>
                      <a:r>
                        <a:rPr lang="en-US" sz="1800" u="none" strike="noStrike" dirty="0">
                          <a:effectLst/>
                        </a:rPr>
                        <a:t>138</a:t>
                      </a:r>
                      <a:endParaRPr lang="en-US"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2">
                        <a:lumMod val="20000"/>
                        <a:lumOff val="80000"/>
                      </a:schemeClr>
                    </a:solidFill>
                  </a:tcPr>
                </a:tc>
                <a:tc>
                  <a:txBody>
                    <a:bodyPr/>
                    <a:lstStyle/>
                    <a:p>
                      <a:pPr algn="ctr" fontAlgn="b"/>
                      <a:r>
                        <a:rPr lang="en-US" sz="1800" b="0" u="none" strike="noStrike" dirty="0">
                          <a:solidFill>
                            <a:schemeClr val="tx1"/>
                          </a:solidFill>
                          <a:effectLst/>
                        </a:rPr>
                        <a:t>520</a:t>
                      </a:r>
                      <a:endParaRPr lang="en-US" sz="1800" b="0" i="0" u="none" strike="noStrike" dirty="0">
                        <a:solidFill>
                          <a:schemeClr val="tx1"/>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2">
                        <a:lumMod val="20000"/>
                        <a:lumOff val="80000"/>
                      </a:schemeClr>
                    </a:solidFill>
                  </a:tcPr>
                </a:tc>
                <a:tc>
                  <a:txBody>
                    <a:bodyPr/>
                    <a:lstStyle/>
                    <a:p>
                      <a:pPr algn="ctr" fontAlgn="b"/>
                      <a:r>
                        <a:rPr lang="en-US" sz="1800" b="0" i="0" u="none" strike="noStrike" dirty="0" smtClean="0">
                          <a:solidFill>
                            <a:schemeClr val="tx1"/>
                          </a:solidFill>
                          <a:effectLst/>
                          <a:latin typeface="Calibri" panose="020F0502020204030204" pitchFamily="34" charset="0"/>
                        </a:rPr>
                        <a:t>767</a:t>
                      </a:r>
                      <a:endParaRPr lang="en-US" sz="1800" b="0" i="0" u="none" strike="noStrike" dirty="0">
                        <a:solidFill>
                          <a:schemeClr val="tx1"/>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solidFill>
                      <a:schemeClr val="accent2">
                        <a:lumMod val="20000"/>
                        <a:lumOff val="80000"/>
                      </a:schemeClr>
                    </a:solidFill>
                  </a:tcPr>
                </a:tc>
                <a:extLst>
                  <a:ext uri="{0D108BD9-81ED-4DB2-BD59-A6C34878D82A}">
                    <a16:rowId xmlns:a16="http://schemas.microsoft.com/office/drawing/2014/main" val="2625005582"/>
                  </a:ext>
                </a:extLst>
              </a:tr>
              <a:tr h="403031">
                <a:tc>
                  <a:txBody>
                    <a:bodyPr/>
                    <a:lstStyle/>
                    <a:p>
                      <a:pPr algn="ctr" fontAlgn="b"/>
                      <a:r>
                        <a:rPr lang="en-US" sz="1800" b="1" u="none" strike="noStrike" dirty="0">
                          <a:effectLst/>
                        </a:rPr>
                        <a:t>New River</a:t>
                      </a:r>
                      <a:endParaRPr lang="en-US" sz="1800" b="1" i="0" u="none" strike="noStrike" dirty="0">
                        <a:solidFill>
                          <a:srgbClr val="000000"/>
                        </a:solidFill>
                        <a:effectLst/>
                        <a:latin typeface="Calibri" panose="020F0502020204030204" pitchFamily="34" charset="0"/>
                      </a:endParaRPr>
                    </a:p>
                  </a:txBody>
                  <a:tcPr marL="9525" marR="9525" marT="9525" marB="0" anchor="b">
                    <a:lnR w="12700" cap="flat" cmpd="sng" algn="ctr">
                      <a:solidFill>
                        <a:schemeClr val="tx1"/>
                      </a:solidFill>
                      <a:prstDash val="solid"/>
                      <a:round/>
                      <a:headEnd type="none" w="med" len="med"/>
                      <a:tailEnd type="none" w="med" len="med"/>
                    </a:lnR>
                    <a:solidFill>
                      <a:schemeClr val="accent2">
                        <a:lumMod val="20000"/>
                        <a:lumOff val="80000"/>
                      </a:schemeClr>
                    </a:solidFill>
                  </a:tcPr>
                </a:tc>
                <a:tc>
                  <a:txBody>
                    <a:bodyPr/>
                    <a:lstStyle/>
                    <a:p>
                      <a:pPr algn="ctr" fontAlgn="b"/>
                      <a:r>
                        <a:rPr lang="en-US" sz="1800" u="none" strike="noStrike" dirty="0">
                          <a:effectLst/>
                        </a:rPr>
                        <a:t>422</a:t>
                      </a:r>
                      <a:endParaRPr lang="en-US"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2">
                        <a:lumMod val="20000"/>
                        <a:lumOff val="80000"/>
                      </a:schemeClr>
                    </a:solidFill>
                  </a:tcPr>
                </a:tc>
                <a:tc>
                  <a:txBody>
                    <a:bodyPr/>
                    <a:lstStyle/>
                    <a:p>
                      <a:pPr algn="ctr" fontAlgn="b"/>
                      <a:r>
                        <a:rPr lang="en-US" sz="1800" u="none" strike="noStrike" dirty="0">
                          <a:effectLst/>
                        </a:rPr>
                        <a:t>389</a:t>
                      </a:r>
                      <a:endParaRPr lang="en-US"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2">
                        <a:lumMod val="20000"/>
                        <a:lumOff val="80000"/>
                      </a:schemeClr>
                    </a:solidFill>
                  </a:tcPr>
                </a:tc>
                <a:tc>
                  <a:txBody>
                    <a:bodyPr/>
                    <a:lstStyle/>
                    <a:p>
                      <a:pPr algn="ctr" fontAlgn="b"/>
                      <a:r>
                        <a:rPr lang="en-US" sz="1800" b="0" u="none" strike="noStrike" dirty="0">
                          <a:solidFill>
                            <a:schemeClr val="tx1"/>
                          </a:solidFill>
                          <a:effectLst/>
                        </a:rPr>
                        <a:t>811</a:t>
                      </a:r>
                      <a:endParaRPr lang="en-US" sz="1800" b="0" i="0" u="none" strike="noStrike" dirty="0">
                        <a:solidFill>
                          <a:schemeClr val="tx1"/>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2">
                        <a:lumMod val="20000"/>
                        <a:lumOff val="80000"/>
                      </a:schemeClr>
                    </a:solidFill>
                  </a:tcPr>
                </a:tc>
                <a:tc>
                  <a:txBody>
                    <a:bodyPr/>
                    <a:lstStyle/>
                    <a:p>
                      <a:pPr algn="ctr" fontAlgn="b"/>
                      <a:r>
                        <a:rPr lang="en-US" sz="1800" b="0" i="0" u="none" strike="noStrike" dirty="0" smtClean="0">
                          <a:solidFill>
                            <a:schemeClr val="tx1"/>
                          </a:solidFill>
                          <a:effectLst/>
                          <a:latin typeface="Calibri" panose="020F0502020204030204" pitchFamily="34" charset="0"/>
                        </a:rPr>
                        <a:t>1472</a:t>
                      </a:r>
                      <a:endParaRPr lang="en-US" sz="1800" b="0" i="0" u="none" strike="noStrike" dirty="0">
                        <a:solidFill>
                          <a:schemeClr val="tx1"/>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solidFill>
                      <a:schemeClr val="accent2">
                        <a:lumMod val="20000"/>
                        <a:lumOff val="80000"/>
                      </a:schemeClr>
                    </a:solidFill>
                  </a:tcPr>
                </a:tc>
                <a:extLst>
                  <a:ext uri="{0D108BD9-81ED-4DB2-BD59-A6C34878D82A}">
                    <a16:rowId xmlns:a16="http://schemas.microsoft.com/office/drawing/2014/main" val="2088125810"/>
                  </a:ext>
                </a:extLst>
              </a:tr>
              <a:tr h="403031">
                <a:tc>
                  <a:txBody>
                    <a:bodyPr/>
                    <a:lstStyle/>
                    <a:p>
                      <a:pPr algn="ctr" fontAlgn="b"/>
                      <a:r>
                        <a:rPr lang="en-US" sz="1800" b="1" u="none" strike="noStrike" dirty="0">
                          <a:effectLst/>
                        </a:rPr>
                        <a:t>Southwest</a:t>
                      </a:r>
                      <a:endParaRPr lang="en-US" sz="1800" b="1" i="0" u="none" strike="noStrike" dirty="0">
                        <a:solidFill>
                          <a:srgbClr val="000000"/>
                        </a:solidFill>
                        <a:effectLst/>
                        <a:latin typeface="Calibri" panose="020F0502020204030204" pitchFamily="34" charset="0"/>
                      </a:endParaRPr>
                    </a:p>
                  </a:txBody>
                  <a:tcPr marL="9525" marR="9525" marT="9525" marB="0" anchor="b">
                    <a:lnR w="12700" cap="flat" cmpd="sng" algn="ctr">
                      <a:solidFill>
                        <a:schemeClr val="tx1"/>
                      </a:solidFill>
                      <a:prstDash val="solid"/>
                      <a:round/>
                      <a:headEnd type="none" w="med" len="med"/>
                      <a:tailEnd type="none" w="med" len="med"/>
                    </a:lnR>
                    <a:solidFill>
                      <a:schemeClr val="accent2">
                        <a:lumMod val="20000"/>
                        <a:lumOff val="80000"/>
                      </a:schemeClr>
                    </a:solidFill>
                  </a:tcPr>
                </a:tc>
                <a:tc>
                  <a:txBody>
                    <a:bodyPr/>
                    <a:lstStyle/>
                    <a:p>
                      <a:pPr algn="ctr" fontAlgn="b"/>
                      <a:r>
                        <a:rPr lang="en-US" sz="1800" u="none" strike="noStrike" dirty="0">
                          <a:effectLst/>
                        </a:rPr>
                        <a:t>527</a:t>
                      </a:r>
                      <a:endParaRPr lang="en-US"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2">
                        <a:lumMod val="20000"/>
                        <a:lumOff val="80000"/>
                      </a:schemeClr>
                    </a:solidFill>
                  </a:tcPr>
                </a:tc>
                <a:tc>
                  <a:txBody>
                    <a:bodyPr/>
                    <a:lstStyle/>
                    <a:p>
                      <a:pPr algn="ctr" fontAlgn="b"/>
                      <a:r>
                        <a:rPr lang="en-US" sz="1800" u="none" strike="noStrike">
                          <a:effectLst/>
                        </a:rPr>
                        <a:t>213</a:t>
                      </a:r>
                      <a:endParaRPr lang="en-US" sz="1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2">
                        <a:lumMod val="20000"/>
                        <a:lumOff val="80000"/>
                      </a:schemeClr>
                    </a:solidFill>
                  </a:tcPr>
                </a:tc>
                <a:tc>
                  <a:txBody>
                    <a:bodyPr/>
                    <a:lstStyle/>
                    <a:p>
                      <a:pPr algn="ctr" fontAlgn="b"/>
                      <a:r>
                        <a:rPr lang="en-US" sz="1800" b="0" u="none" strike="noStrike" dirty="0">
                          <a:solidFill>
                            <a:schemeClr val="tx1"/>
                          </a:solidFill>
                          <a:effectLst/>
                        </a:rPr>
                        <a:t>740</a:t>
                      </a:r>
                      <a:endParaRPr lang="en-US" sz="1800" b="0" i="0" u="none" strike="noStrike" dirty="0">
                        <a:solidFill>
                          <a:schemeClr val="tx1"/>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2">
                        <a:lumMod val="20000"/>
                        <a:lumOff val="80000"/>
                      </a:schemeClr>
                    </a:solidFill>
                  </a:tcPr>
                </a:tc>
                <a:tc>
                  <a:txBody>
                    <a:bodyPr/>
                    <a:lstStyle/>
                    <a:p>
                      <a:pPr algn="ctr" fontAlgn="b"/>
                      <a:r>
                        <a:rPr lang="en-US" sz="1800" b="0" i="0" u="none" strike="noStrike" dirty="0" smtClean="0">
                          <a:solidFill>
                            <a:schemeClr val="tx1"/>
                          </a:solidFill>
                          <a:effectLst/>
                          <a:latin typeface="Calibri" panose="020F0502020204030204" pitchFamily="34" charset="0"/>
                        </a:rPr>
                        <a:t>1072</a:t>
                      </a:r>
                      <a:endParaRPr lang="en-US" sz="1800" b="0" i="0" u="none" strike="noStrike" dirty="0">
                        <a:solidFill>
                          <a:schemeClr val="tx1"/>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solidFill>
                      <a:schemeClr val="accent2">
                        <a:lumMod val="20000"/>
                        <a:lumOff val="80000"/>
                      </a:schemeClr>
                    </a:solidFill>
                  </a:tcPr>
                </a:tc>
                <a:extLst>
                  <a:ext uri="{0D108BD9-81ED-4DB2-BD59-A6C34878D82A}">
                    <a16:rowId xmlns:a16="http://schemas.microsoft.com/office/drawing/2014/main" val="4181566765"/>
                  </a:ext>
                </a:extLst>
              </a:tr>
              <a:tr h="741298">
                <a:tc>
                  <a:txBody>
                    <a:bodyPr/>
                    <a:lstStyle/>
                    <a:p>
                      <a:pPr algn="ctr" fontAlgn="b"/>
                      <a:r>
                        <a:rPr lang="en-US" sz="1800" b="1" u="none" strike="noStrike" dirty="0">
                          <a:effectLst/>
                        </a:rPr>
                        <a:t>Hampton Roads</a:t>
                      </a:r>
                      <a:endParaRPr lang="en-US" sz="1800" b="1" i="0" u="none" strike="noStrike" dirty="0">
                        <a:solidFill>
                          <a:srgbClr val="000000"/>
                        </a:solidFill>
                        <a:effectLst/>
                        <a:latin typeface="Calibri" panose="020F0502020204030204" pitchFamily="34" charset="0"/>
                      </a:endParaRPr>
                    </a:p>
                  </a:txBody>
                  <a:tcPr marL="9525" marR="9525" marT="9525" marB="0" anchor="b">
                    <a:lnR w="12700" cap="flat" cmpd="sng" algn="ctr">
                      <a:solidFill>
                        <a:schemeClr val="tx1"/>
                      </a:solidFill>
                      <a:prstDash val="solid"/>
                      <a:round/>
                      <a:headEnd type="none" w="med" len="med"/>
                      <a:tailEnd type="none" w="med" len="med"/>
                    </a:lnR>
                    <a:solidFill>
                      <a:schemeClr val="accent2">
                        <a:lumMod val="20000"/>
                        <a:lumOff val="80000"/>
                      </a:schemeClr>
                    </a:solidFill>
                  </a:tcPr>
                </a:tc>
                <a:tc>
                  <a:txBody>
                    <a:bodyPr/>
                    <a:lstStyle/>
                    <a:p>
                      <a:pPr algn="ctr" fontAlgn="b"/>
                      <a:r>
                        <a:rPr lang="en-US" sz="1800" u="none" strike="noStrike" dirty="0">
                          <a:effectLst/>
                        </a:rPr>
                        <a:t>1415</a:t>
                      </a:r>
                      <a:endParaRPr lang="en-US"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2">
                        <a:lumMod val="20000"/>
                        <a:lumOff val="80000"/>
                      </a:schemeClr>
                    </a:solidFill>
                  </a:tcPr>
                </a:tc>
                <a:tc>
                  <a:txBody>
                    <a:bodyPr/>
                    <a:lstStyle/>
                    <a:p>
                      <a:pPr algn="ctr" fontAlgn="b"/>
                      <a:r>
                        <a:rPr lang="en-US" sz="1800" u="none" strike="noStrike" dirty="0">
                          <a:effectLst/>
                        </a:rPr>
                        <a:t>219</a:t>
                      </a:r>
                      <a:endParaRPr lang="en-US"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2">
                        <a:lumMod val="20000"/>
                        <a:lumOff val="80000"/>
                      </a:schemeClr>
                    </a:solidFill>
                  </a:tcPr>
                </a:tc>
                <a:tc>
                  <a:txBody>
                    <a:bodyPr/>
                    <a:lstStyle/>
                    <a:p>
                      <a:pPr algn="ctr" fontAlgn="b"/>
                      <a:r>
                        <a:rPr lang="en-US" sz="1800" b="0" u="none" strike="noStrike" dirty="0">
                          <a:solidFill>
                            <a:schemeClr val="tx1"/>
                          </a:solidFill>
                          <a:effectLst/>
                        </a:rPr>
                        <a:t>1634</a:t>
                      </a:r>
                      <a:endParaRPr lang="en-US" sz="1800" b="0" i="0" u="none" strike="noStrike" dirty="0">
                        <a:solidFill>
                          <a:schemeClr val="tx1"/>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2">
                        <a:lumMod val="20000"/>
                        <a:lumOff val="80000"/>
                      </a:schemeClr>
                    </a:solidFill>
                  </a:tcPr>
                </a:tc>
                <a:tc>
                  <a:txBody>
                    <a:bodyPr/>
                    <a:lstStyle/>
                    <a:p>
                      <a:pPr algn="ctr" fontAlgn="b"/>
                      <a:r>
                        <a:rPr lang="en-US" sz="1800" b="0" i="0" u="none" strike="noStrike" dirty="0" smtClean="0">
                          <a:solidFill>
                            <a:schemeClr val="tx1"/>
                          </a:solidFill>
                          <a:effectLst/>
                          <a:latin typeface="Calibri" panose="020F0502020204030204" pitchFamily="34" charset="0"/>
                        </a:rPr>
                        <a:t>2538</a:t>
                      </a:r>
                      <a:endParaRPr lang="en-US" sz="1800" b="0" i="0" u="none" strike="noStrike" dirty="0">
                        <a:solidFill>
                          <a:schemeClr val="tx1"/>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solidFill>
                      <a:schemeClr val="accent2">
                        <a:lumMod val="20000"/>
                        <a:lumOff val="80000"/>
                      </a:schemeClr>
                    </a:solidFill>
                  </a:tcPr>
                </a:tc>
                <a:extLst>
                  <a:ext uri="{0D108BD9-81ED-4DB2-BD59-A6C34878D82A}">
                    <a16:rowId xmlns:a16="http://schemas.microsoft.com/office/drawing/2014/main" val="953663344"/>
                  </a:ext>
                </a:extLst>
              </a:tr>
              <a:tr h="403031">
                <a:tc>
                  <a:txBody>
                    <a:bodyPr/>
                    <a:lstStyle/>
                    <a:p>
                      <a:pPr algn="ctr" fontAlgn="b"/>
                      <a:r>
                        <a:rPr lang="en-US" sz="1800" b="1" u="none" strike="noStrike" dirty="0">
                          <a:effectLst/>
                        </a:rPr>
                        <a:t>Northern</a:t>
                      </a:r>
                      <a:endParaRPr lang="en-US" sz="1800" b="1" i="0" u="none" strike="noStrike" dirty="0">
                        <a:solidFill>
                          <a:srgbClr val="000000"/>
                        </a:solidFill>
                        <a:effectLst/>
                        <a:latin typeface="Calibri" panose="020F0502020204030204" pitchFamily="34" charset="0"/>
                      </a:endParaRPr>
                    </a:p>
                  </a:txBody>
                  <a:tcPr marL="9525" marR="9525" marT="9525" marB="0"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800" u="none" strike="noStrike" dirty="0">
                          <a:effectLst/>
                        </a:rPr>
                        <a:t>818</a:t>
                      </a:r>
                      <a:endParaRPr lang="en-US"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800" u="none" strike="noStrike" dirty="0">
                          <a:effectLst/>
                        </a:rPr>
                        <a:t>746</a:t>
                      </a:r>
                      <a:endParaRPr lang="en-US"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800" b="0" u="none" strike="noStrike" dirty="0">
                          <a:solidFill>
                            <a:schemeClr val="tx1"/>
                          </a:solidFill>
                          <a:effectLst/>
                        </a:rPr>
                        <a:t>1564</a:t>
                      </a:r>
                      <a:endParaRPr lang="en-US" sz="1800" b="0" i="0" u="none" strike="noStrike" dirty="0">
                        <a:solidFill>
                          <a:schemeClr val="tx1"/>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800" b="0" i="0" u="none" strike="noStrike" dirty="0" smtClean="0">
                          <a:solidFill>
                            <a:schemeClr val="tx1"/>
                          </a:solidFill>
                          <a:effectLst/>
                          <a:latin typeface="Calibri" panose="020F0502020204030204" pitchFamily="34" charset="0"/>
                        </a:rPr>
                        <a:t>2922</a:t>
                      </a:r>
                      <a:endParaRPr lang="en-US" sz="1800" b="0" i="0" u="none" strike="noStrike" dirty="0">
                        <a:solidFill>
                          <a:schemeClr val="tx1"/>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282651443"/>
                  </a:ext>
                </a:extLst>
              </a:tr>
              <a:tr h="403031">
                <a:tc>
                  <a:txBody>
                    <a:bodyPr/>
                    <a:lstStyle/>
                    <a:p>
                      <a:pPr algn="ctr" fontAlgn="b"/>
                      <a:r>
                        <a:rPr lang="en-US" sz="1800" b="1" u="none" strike="noStrike" dirty="0" smtClean="0">
                          <a:effectLst/>
                        </a:rPr>
                        <a:t>Total</a:t>
                      </a:r>
                      <a:endParaRPr lang="en-US" sz="1800" b="1" i="0" u="none" strike="noStrike" dirty="0">
                        <a:solidFill>
                          <a:srgbClr val="000000"/>
                        </a:solidFill>
                        <a:effectLst/>
                        <a:latin typeface="Calibri" panose="020F0502020204030204" pitchFamily="34" charset="0"/>
                      </a:endParaRPr>
                    </a:p>
                  </a:txBody>
                  <a:tcPr marL="9525" marR="9525" marT="9525"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20000"/>
                        <a:lumOff val="80000"/>
                      </a:schemeClr>
                    </a:solidFill>
                  </a:tcPr>
                </a:tc>
                <a:tc>
                  <a:txBody>
                    <a:bodyPr/>
                    <a:lstStyle/>
                    <a:p>
                      <a:pPr algn="ctr" fontAlgn="b"/>
                      <a:r>
                        <a:rPr lang="en-US" sz="1800" b="1" u="none" strike="noStrike" dirty="0">
                          <a:effectLst/>
                        </a:rPr>
                        <a:t>4389</a:t>
                      </a:r>
                      <a:endParaRPr lang="en-US" sz="1800" b="1"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20000"/>
                        <a:lumOff val="80000"/>
                      </a:schemeClr>
                    </a:solidFill>
                  </a:tcPr>
                </a:tc>
                <a:tc>
                  <a:txBody>
                    <a:bodyPr/>
                    <a:lstStyle/>
                    <a:p>
                      <a:pPr algn="ctr" fontAlgn="b"/>
                      <a:r>
                        <a:rPr lang="en-US" sz="1800" b="1" u="none" strike="noStrike" dirty="0">
                          <a:effectLst/>
                        </a:rPr>
                        <a:t>1999</a:t>
                      </a:r>
                      <a:endParaRPr lang="en-US" sz="1800" b="1"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20000"/>
                        <a:lumOff val="80000"/>
                      </a:schemeClr>
                    </a:solidFill>
                  </a:tcPr>
                </a:tc>
                <a:tc>
                  <a:txBody>
                    <a:bodyPr/>
                    <a:lstStyle/>
                    <a:p>
                      <a:pPr algn="ctr" fontAlgn="b"/>
                      <a:r>
                        <a:rPr lang="en-US" sz="1800" b="1" u="none" strike="noStrike" dirty="0">
                          <a:solidFill>
                            <a:schemeClr val="tx1"/>
                          </a:solidFill>
                          <a:effectLst/>
                        </a:rPr>
                        <a:t>6388</a:t>
                      </a:r>
                      <a:endParaRPr lang="en-US" sz="1800" b="1" i="0" u="none" strike="noStrike" dirty="0">
                        <a:solidFill>
                          <a:schemeClr val="tx1"/>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20000"/>
                        <a:lumOff val="80000"/>
                      </a:schemeClr>
                    </a:solidFill>
                  </a:tcPr>
                </a:tc>
                <a:tc>
                  <a:txBody>
                    <a:bodyPr/>
                    <a:lstStyle/>
                    <a:p>
                      <a:pPr algn="ctr" fontAlgn="b"/>
                      <a:r>
                        <a:rPr lang="en-US" sz="1800" b="1" i="0" u="none" strike="noStrike" dirty="0" smtClean="0">
                          <a:solidFill>
                            <a:schemeClr val="tx1"/>
                          </a:solidFill>
                          <a:effectLst/>
                          <a:latin typeface="Calibri" panose="020F0502020204030204" pitchFamily="34" charset="0"/>
                        </a:rPr>
                        <a:t>10,869</a:t>
                      </a:r>
                      <a:endParaRPr lang="en-US" sz="1800" b="1" i="0" u="none" strike="noStrike" dirty="0">
                        <a:solidFill>
                          <a:schemeClr val="tx1"/>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2">
                        <a:lumMod val="20000"/>
                        <a:lumOff val="80000"/>
                      </a:schemeClr>
                    </a:solidFill>
                  </a:tcPr>
                </a:tc>
                <a:extLst>
                  <a:ext uri="{0D108BD9-81ED-4DB2-BD59-A6C34878D82A}">
                    <a16:rowId xmlns:a16="http://schemas.microsoft.com/office/drawing/2014/main" val="1204955116"/>
                  </a:ext>
                </a:extLst>
              </a:tr>
            </a:tbl>
          </a:graphicData>
        </a:graphic>
      </p:graphicFrame>
    </p:spTree>
    <p:extLst>
      <p:ext uri="{BB962C8B-B14F-4D97-AF65-F5344CB8AC3E}">
        <p14:creationId xmlns:p14="http://schemas.microsoft.com/office/powerpoint/2010/main" val="19883610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DARS transition updates </a:t>
            </a:r>
            <a:r>
              <a:rPr lang="en-US" sz="1400" dirty="0" smtClean="0"/>
              <a:t>(as of 2/2/2021)</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89685924"/>
              </p:ext>
            </p:extLst>
          </p:nvPr>
        </p:nvGraphicFramePr>
        <p:xfrm>
          <a:off x="2259874" y="2068483"/>
          <a:ext cx="7798525" cy="3888971"/>
        </p:xfrm>
        <a:graphic>
          <a:graphicData uri="http://schemas.openxmlformats.org/drawingml/2006/table">
            <a:tbl>
              <a:tblPr>
                <a:tableStyleId>{5C22544A-7EE6-4342-B048-85BDC9FD1C3A}</a:tableStyleId>
              </a:tblPr>
              <a:tblGrid>
                <a:gridCol w="1578648">
                  <a:extLst>
                    <a:ext uri="{9D8B030D-6E8A-4147-A177-3AD203B41FA5}">
                      <a16:colId xmlns:a16="http://schemas.microsoft.com/office/drawing/2014/main" val="2979368821"/>
                    </a:ext>
                  </a:extLst>
                </a:gridCol>
                <a:gridCol w="1989097">
                  <a:extLst>
                    <a:ext uri="{9D8B030D-6E8A-4147-A177-3AD203B41FA5}">
                      <a16:colId xmlns:a16="http://schemas.microsoft.com/office/drawing/2014/main" val="4171619581"/>
                    </a:ext>
                  </a:extLst>
                </a:gridCol>
                <a:gridCol w="2052244">
                  <a:extLst>
                    <a:ext uri="{9D8B030D-6E8A-4147-A177-3AD203B41FA5}">
                      <a16:colId xmlns:a16="http://schemas.microsoft.com/office/drawing/2014/main" val="2060792970"/>
                    </a:ext>
                  </a:extLst>
                </a:gridCol>
                <a:gridCol w="2178536">
                  <a:extLst>
                    <a:ext uri="{9D8B030D-6E8A-4147-A177-3AD203B41FA5}">
                      <a16:colId xmlns:a16="http://schemas.microsoft.com/office/drawing/2014/main" val="3407003984"/>
                    </a:ext>
                  </a:extLst>
                </a:gridCol>
              </a:tblGrid>
              <a:tr h="403031">
                <a:tc>
                  <a:txBody>
                    <a:bodyPr/>
                    <a:lstStyle/>
                    <a:p>
                      <a:pPr algn="ctr" fontAlgn="b"/>
                      <a:r>
                        <a:rPr lang="en-US" sz="2400" u="none" strike="noStrike" dirty="0">
                          <a:effectLst/>
                        </a:rPr>
                        <a:t>District</a:t>
                      </a:r>
                      <a:endParaRPr lang="en-US" sz="2400" b="1" i="0" u="none" strike="noStrike" dirty="0">
                        <a:solidFill>
                          <a:srgbClr val="FFFFFF"/>
                        </a:solidFill>
                        <a:effectLst/>
                        <a:latin typeface="Calibri" panose="020F0502020204030204" pitchFamily="34" charset="0"/>
                      </a:endParaRPr>
                    </a:p>
                  </a:txBody>
                  <a:tcPr marL="9525" marR="9525" marT="9525" marB="0"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2400" u="none" strike="noStrike" dirty="0" smtClean="0">
                          <a:effectLst/>
                        </a:rPr>
                        <a:t>Total</a:t>
                      </a:r>
                      <a:r>
                        <a:rPr lang="en-US" sz="2400" u="none" strike="noStrike" baseline="0" dirty="0" smtClean="0">
                          <a:effectLst/>
                        </a:rPr>
                        <a:t> Clients</a:t>
                      </a:r>
                      <a:endParaRPr lang="en-US" sz="2400" b="1" i="0" u="none" strike="noStrike" dirty="0">
                        <a:solidFill>
                          <a:srgbClr val="FFFFFF"/>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2400" b="0" i="0" u="none" strike="noStrike" dirty="0" smtClean="0">
                          <a:solidFill>
                            <a:schemeClr val="dk1"/>
                          </a:solidFill>
                          <a:effectLst/>
                          <a:latin typeface="+mn-lt"/>
                        </a:rPr>
                        <a:t>%</a:t>
                      </a:r>
                      <a:r>
                        <a:rPr lang="en-US" sz="2400" b="0" i="0" u="none" strike="noStrike" baseline="0" dirty="0" smtClean="0">
                          <a:solidFill>
                            <a:schemeClr val="dk1"/>
                          </a:solidFill>
                          <a:effectLst/>
                          <a:latin typeface="+mn-lt"/>
                        </a:rPr>
                        <a:t> SWD</a:t>
                      </a:r>
                      <a:endParaRPr lang="en-US" sz="2400" b="1" i="0" u="none" strike="noStrike" dirty="0">
                        <a:solidFill>
                          <a:srgbClr val="FFFFFF"/>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2400" b="0" u="none" strike="noStrike" dirty="0" smtClean="0">
                          <a:effectLst/>
                        </a:rPr>
                        <a:t>% YWD</a:t>
                      </a:r>
                      <a:endParaRPr lang="en-US" sz="2400" b="0" i="0" u="none" strike="noStrike" dirty="0">
                        <a:solidFill>
                          <a:srgbClr val="FFFFFF"/>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644117561"/>
                  </a:ext>
                </a:extLst>
              </a:tr>
              <a:tr h="403031">
                <a:tc>
                  <a:txBody>
                    <a:bodyPr/>
                    <a:lstStyle/>
                    <a:p>
                      <a:pPr algn="ctr" fontAlgn="b"/>
                      <a:r>
                        <a:rPr lang="en-US" sz="1800" b="1" u="none" strike="noStrike" dirty="0" smtClean="0">
                          <a:effectLst/>
                        </a:rPr>
                        <a:t>Capitol</a:t>
                      </a:r>
                      <a:endParaRPr lang="en-US" sz="1800" b="1" i="0" u="none" strike="noStrike" dirty="0">
                        <a:solidFill>
                          <a:srgbClr val="000000"/>
                        </a:solidFill>
                        <a:effectLst/>
                        <a:latin typeface="Calibri" panose="020F0502020204030204" pitchFamily="34" charset="0"/>
                      </a:endParaRPr>
                    </a:p>
                  </a:txBody>
                  <a:tcPr marL="9525" marR="9525" marT="9525"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20000"/>
                        <a:lumOff val="80000"/>
                      </a:schemeClr>
                    </a:solidFill>
                  </a:tcPr>
                </a:tc>
                <a:tc>
                  <a:txBody>
                    <a:bodyPr/>
                    <a:lstStyle/>
                    <a:p>
                      <a:pPr algn="ctr" fontAlgn="b"/>
                      <a:r>
                        <a:rPr lang="en-US" sz="1800" b="0" i="0" u="none" strike="noStrike" dirty="0" smtClean="0">
                          <a:solidFill>
                            <a:schemeClr val="dk1"/>
                          </a:solidFill>
                          <a:effectLst/>
                          <a:latin typeface="+mn-lt"/>
                        </a:rPr>
                        <a:t>3637</a:t>
                      </a:r>
                      <a:endParaRPr lang="en-US"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20000"/>
                        <a:lumOff val="80000"/>
                      </a:schemeClr>
                    </a:solidFill>
                  </a:tcPr>
                </a:tc>
                <a:tc>
                  <a:txBody>
                    <a:bodyPr/>
                    <a:lstStyle/>
                    <a:p>
                      <a:pPr algn="ctr" fontAlgn="b"/>
                      <a:r>
                        <a:rPr lang="en-US" sz="1800" b="0" i="0" u="none" strike="noStrike" dirty="0" smtClean="0">
                          <a:solidFill>
                            <a:srgbClr val="000000"/>
                          </a:solidFill>
                          <a:effectLst/>
                          <a:latin typeface="Calibri" panose="020F0502020204030204" pitchFamily="34" charset="0"/>
                        </a:rPr>
                        <a:t>31%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20000"/>
                        <a:lumOff val="80000"/>
                      </a:schemeClr>
                    </a:solidFill>
                  </a:tcPr>
                </a:tc>
                <a:tc>
                  <a:txBody>
                    <a:bodyPr/>
                    <a:lstStyle/>
                    <a:p>
                      <a:pPr algn="ctr" fontAlgn="b"/>
                      <a:r>
                        <a:rPr lang="en-US" sz="1800" b="0" i="0" u="none" strike="noStrike" dirty="0" smtClean="0">
                          <a:solidFill>
                            <a:srgbClr val="000000"/>
                          </a:solidFill>
                          <a:effectLst/>
                          <a:latin typeface="Calibri" panose="020F0502020204030204" pitchFamily="34" charset="0"/>
                        </a:rPr>
                        <a:t>58%</a:t>
                      </a:r>
                      <a:endParaRPr lang="en-US"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2">
                        <a:lumMod val="20000"/>
                        <a:lumOff val="80000"/>
                      </a:schemeClr>
                    </a:solidFill>
                  </a:tcPr>
                </a:tc>
                <a:extLst>
                  <a:ext uri="{0D108BD9-81ED-4DB2-BD59-A6C34878D82A}">
                    <a16:rowId xmlns:a16="http://schemas.microsoft.com/office/drawing/2014/main" val="2390541684"/>
                  </a:ext>
                </a:extLst>
              </a:tr>
              <a:tr h="729487">
                <a:tc>
                  <a:txBody>
                    <a:bodyPr/>
                    <a:lstStyle/>
                    <a:p>
                      <a:pPr algn="ctr" fontAlgn="b"/>
                      <a:r>
                        <a:rPr lang="en-US" sz="1800" b="1" u="none" strike="noStrike" dirty="0">
                          <a:effectLst/>
                        </a:rPr>
                        <a:t>WWRC Valley</a:t>
                      </a:r>
                      <a:endParaRPr lang="en-US" sz="1800" b="1" i="0" u="none" strike="noStrike" dirty="0">
                        <a:solidFill>
                          <a:srgbClr val="000000"/>
                        </a:solidFill>
                        <a:effectLst/>
                        <a:latin typeface="Calibri" panose="020F0502020204030204" pitchFamily="34" charset="0"/>
                      </a:endParaRPr>
                    </a:p>
                  </a:txBody>
                  <a:tcPr marL="9525" marR="9525" marT="9525" marB="0" anchor="b">
                    <a:lnR w="12700" cap="flat" cmpd="sng" algn="ctr">
                      <a:solidFill>
                        <a:schemeClr val="tx1"/>
                      </a:solidFill>
                      <a:prstDash val="solid"/>
                      <a:round/>
                      <a:headEnd type="none" w="med" len="med"/>
                      <a:tailEnd type="none" w="med" len="med"/>
                    </a:lnR>
                    <a:solidFill>
                      <a:schemeClr val="accent2">
                        <a:lumMod val="20000"/>
                        <a:lumOff val="80000"/>
                      </a:schemeClr>
                    </a:solidFill>
                  </a:tcPr>
                </a:tc>
                <a:tc>
                  <a:txBody>
                    <a:bodyPr/>
                    <a:lstStyle/>
                    <a:p>
                      <a:pPr algn="ctr" fontAlgn="b"/>
                      <a:r>
                        <a:rPr lang="en-US" sz="1800" b="0" i="0" u="none" strike="noStrike" dirty="0" smtClean="0">
                          <a:solidFill>
                            <a:schemeClr val="dk1"/>
                          </a:solidFill>
                          <a:effectLst/>
                          <a:latin typeface="+mn-lt"/>
                        </a:rPr>
                        <a:t>1245</a:t>
                      </a:r>
                      <a:endParaRPr lang="en-US"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2">
                        <a:lumMod val="20000"/>
                        <a:lumOff val="80000"/>
                      </a:schemeClr>
                    </a:solidFill>
                  </a:tcPr>
                </a:tc>
                <a:tc>
                  <a:txBody>
                    <a:bodyPr/>
                    <a:lstStyle/>
                    <a:p>
                      <a:pPr algn="ctr" fontAlgn="b"/>
                      <a:r>
                        <a:rPr lang="en-US" sz="1800" b="0" i="0" u="none" strike="noStrike" dirty="0" smtClean="0">
                          <a:solidFill>
                            <a:srgbClr val="000000"/>
                          </a:solidFill>
                          <a:effectLst/>
                          <a:latin typeface="Calibri" panose="020F0502020204030204" pitchFamily="34" charset="0"/>
                        </a:rPr>
                        <a:t>42%</a:t>
                      </a:r>
                      <a:endParaRPr lang="en-US"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2">
                        <a:lumMod val="20000"/>
                        <a:lumOff val="80000"/>
                      </a:schemeClr>
                    </a:solidFill>
                  </a:tcPr>
                </a:tc>
                <a:tc>
                  <a:txBody>
                    <a:bodyPr/>
                    <a:lstStyle/>
                    <a:p>
                      <a:pPr algn="ctr" fontAlgn="b"/>
                      <a:r>
                        <a:rPr lang="en-US" sz="1800" b="0" i="0" u="none" strike="noStrike" dirty="0" smtClean="0">
                          <a:solidFill>
                            <a:srgbClr val="000000"/>
                          </a:solidFill>
                          <a:effectLst/>
                          <a:latin typeface="Calibri" panose="020F0502020204030204" pitchFamily="34" charset="0"/>
                        </a:rPr>
                        <a:t>62%</a:t>
                      </a:r>
                      <a:endParaRPr lang="en-US"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solidFill>
                      <a:schemeClr val="accent2">
                        <a:lumMod val="20000"/>
                        <a:lumOff val="80000"/>
                      </a:schemeClr>
                    </a:solidFill>
                  </a:tcPr>
                </a:tc>
                <a:extLst>
                  <a:ext uri="{0D108BD9-81ED-4DB2-BD59-A6C34878D82A}">
                    <a16:rowId xmlns:a16="http://schemas.microsoft.com/office/drawing/2014/main" val="2625005582"/>
                  </a:ext>
                </a:extLst>
              </a:tr>
              <a:tr h="403031">
                <a:tc>
                  <a:txBody>
                    <a:bodyPr/>
                    <a:lstStyle/>
                    <a:p>
                      <a:pPr algn="ctr" fontAlgn="b"/>
                      <a:r>
                        <a:rPr lang="en-US" sz="1800" b="1" u="none" strike="noStrike" dirty="0">
                          <a:effectLst/>
                        </a:rPr>
                        <a:t>New River</a:t>
                      </a:r>
                      <a:endParaRPr lang="en-US" sz="1800" b="1" i="0" u="none" strike="noStrike" dirty="0">
                        <a:solidFill>
                          <a:srgbClr val="000000"/>
                        </a:solidFill>
                        <a:effectLst/>
                        <a:latin typeface="Calibri" panose="020F0502020204030204" pitchFamily="34" charset="0"/>
                      </a:endParaRPr>
                    </a:p>
                  </a:txBody>
                  <a:tcPr marL="9525" marR="9525" marT="9525" marB="0" anchor="b">
                    <a:lnR w="12700" cap="flat" cmpd="sng" algn="ctr">
                      <a:solidFill>
                        <a:schemeClr val="tx1"/>
                      </a:solidFill>
                      <a:prstDash val="solid"/>
                      <a:round/>
                      <a:headEnd type="none" w="med" len="med"/>
                      <a:tailEnd type="none" w="med" len="med"/>
                    </a:lnR>
                    <a:solidFill>
                      <a:schemeClr val="accent2">
                        <a:lumMod val="20000"/>
                        <a:lumOff val="80000"/>
                      </a:schemeClr>
                    </a:solidFill>
                  </a:tcPr>
                </a:tc>
                <a:tc>
                  <a:txBody>
                    <a:bodyPr/>
                    <a:lstStyle/>
                    <a:p>
                      <a:pPr algn="ctr"/>
                      <a:r>
                        <a:rPr lang="en-US" dirty="0" smtClean="0"/>
                        <a:t>2181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2">
                        <a:lumMod val="20000"/>
                        <a:lumOff val="80000"/>
                      </a:schemeClr>
                    </a:solidFill>
                  </a:tcPr>
                </a:tc>
                <a:tc>
                  <a:txBody>
                    <a:bodyPr/>
                    <a:lstStyle/>
                    <a:p>
                      <a:pPr algn="ctr" fontAlgn="b"/>
                      <a:r>
                        <a:rPr lang="en-US" sz="1800" b="0" i="0" u="none" strike="noStrike" dirty="0" smtClean="0">
                          <a:solidFill>
                            <a:srgbClr val="000000"/>
                          </a:solidFill>
                          <a:effectLst/>
                          <a:latin typeface="Calibri" panose="020F0502020204030204" pitchFamily="34" charset="0"/>
                        </a:rPr>
                        <a:t>37%</a:t>
                      </a:r>
                      <a:endParaRPr lang="en-US"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2">
                        <a:lumMod val="20000"/>
                        <a:lumOff val="80000"/>
                      </a:schemeClr>
                    </a:solidFill>
                  </a:tcPr>
                </a:tc>
                <a:tc>
                  <a:txBody>
                    <a:bodyPr/>
                    <a:lstStyle/>
                    <a:p>
                      <a:pPr algn="ctr" fontAlgn="b"/>
                      <a:r>
                        <a:rPr lang="en-US" sz="1800" b="0" i="0" u="none" strike="noStrike" dirty="0" smtClean="0">
                          <a:solidFill>
                            <a:srgbClr val="000000"/>
                          </a:solidFill>
                          <a:effectLst/>
                          <a:latin typeface="Calibri" panose="020F0502020204030204" pitchFamily="34" charset="0"/>
                        </a:rPr>
                        <a:t>67%</a:t>
                      </a:r>
                      <a:endParaRPr lang="en-US"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solidFill>
                      <a:schemeClr val="accent2">
                        <a:lumMod val="20000"/>
                        <a:lumOff val="80000"/>
                      </a:schemeClr>
                    </a:solidFill>
                  </a:tcPr>
                </a:tc>
                <a:extLst>
                  <a:ext uri="{0D108BD9-81ED-4DB2-BD59-A6C34878D82A}">
                    <a16:rowId xmlns:a16="http://schemas.microsoft.com/office/drawing/2014/main" val="2088125810"/>
                  </a:ext>
                </a:extLst>
              </a:tr>
              <a:tr h="403031">
                <a:tc>
                  <a:txBody>
                    <a:bodyPr/>
                    <a:lstStyle/>
                    <a:p>
                      <a:pPr algn="ctr" fontAlgn="b"/>
                      <a:r>
                        <a:rPr lang="en-US" sz="1800" b="1" u="none" strike="noStrike" dirty="0">
                          <a:effectLst/>
                        </a:rPr>
                        <a:t>Southwest</a:t>
                      </a:r>
                      <a:endParaRPr lang="en-US" sz="1800" b="1" i="0" u="none" strike="noStrike" dirty="0">
                        <a:solidFill>
                          <a:srgbClr val="000000"/>
                        </a:solidFill>
                        <a:effectLst/>
                        <a:latin typeface="Calibri" panose="020F0502020204030204" pitchFamily="34" charset="0"/>
                      </a:endParaRPr>
                    </a:p>
                  </a:txBody>
                  <a:tcPr marL="9525" marR="9525" marT="9525" marB="0" anchor="b">
                    <a:lnR w="12700" cap="flat" cmpd="sng" algn="ctr">
                      <a:solidFill>
                        <a:schemeClr val="tx1"/>
                      </a:solidFill>
                      <a:prstDash val="solid"/>
                      <a:round/>
                      <a:headEnd type="none" w="med" len="med"/>
                      <a:tailEnd type="none" w="med" len="med"/>
                    </a:lnR>
                    <a:solidFill>
                      <a:schemeClr val="accent2">
                        <a:lumMod val="20000"/>
                        <a:lumOff val="80000"/>
                      </a:schemeClr>
                    </a:solidFill>
                  </a:tcPr>
                </a:tc>
                <a:tc>
                  <a:txBody>
                    <a:bodyPr/>
                    <a:lstStyle/>
                    <a:p>
                      <a:pPr algn="ctr"/>
                      <a:r>
                        <a:rPr lang="en-US" dirty="0" smtClean="0"/>
                        <a:t>1412</a:t>
                      </a:r>
                      <a:endParaRPr lang="en-US" dirty="0"/>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2">
                        <a:lumMod val="20000"/>
                        <a:lumOff val="80000"/>
                      </a:schemeClr>
                    </a:solidFill>
                  </a:tcPr>
                </a:tc>
                <a:tc>
                  <a:txBody>
                    <a:bodyPr/>
                    <a:lstStyle/>
                    <a:p>
                      <a:pPr algn="ctr" fontAlgn="b"/>
                      <a:r>
                        <a:rPr lang="en-US" sz="1800" b="0" i="0" u="none" strike="noStrike" dirty="0" smtClean="0">
                          <a:solidFill>
                            <a:srgbClr val="000000"/>
                          </a:solidFill>
                          <a:effectLst/>
                          <a:latin typeface="Calibri" panose="020F0502020204030204" pitchFamily="34" charset="0"/>
                        </a:rPr>
                        <a:t>52%</a:t>
                      </a:r>
                      <a:endParaRPr lang="en-US"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2">
                        <a:lumMod val="20000"/>
                        <a:lumOff val="80000"/>
                      </a:schemeClr>
                    </a:solidFill>
                  </a:tcPr>
                </a:tc>
                <a:tc>
                  <a:txBody>
                    <a:bodyPr/>
                    <a:lstStyle/>
                    <a:p>
                      <a:pPr algn="ctr" fontAlgn="b"/>
                      <a:r>
                        <a:rPr lang="en-US" sz="1800" b="0" i="0" u="none" strike="noStrike" dirty="0" smtClean="0">
                          <a:solidFill>
                            <a:srgbClr val="000000"/>
                          </a:solidFill>
                          <a:effectLst/>
                          <a:latin typeface="Calibri" panose="020F0502020204030204" pitchFamily="34" charset="0"/>
                        </a:rPr>
                        <a:t>76%</a:t>
                      </a:r>
                      <a:endParaRPr lang="en-US"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solidFill>
                      <a:schemeClr val="accent2">
                        <a:lumMod val="20000"/>
                        <a:lumOff val="80000"/>
                      </a:schemeClr>
                    </a:solidFill>
                  </a:tcPr>
                </a:tc>
                <a:extLst>
                  <a:ext uri="{0D108BD9-81ED-4DB2-BD59-A6C34878D82A}">
                    <a16:rowId xmlns:a16="http://schemas.microsoft.com/office/drawing/2014/main" val="4181566765"/>
                  </a:ext>
                </a:extLst>
              </a:tr>
              <a:tr h="741298">
                <a:tc>
                  <a:txBody>
                    <a:bodyPr/>
                    <a:lstStyle/>
                    <a:p>
                      <a:pPr algn="ctr" fontAlgn="b"/>
                      <a:r>
                        <a:rPr lang="en-US" sz="1800" b="1" u="none" strike="noStrike" dirty="0">
                          <a:effectLst/>
                        </a:rPr>
                        <a:t>Hampton Roads</a:t>
                      </a:r>
                      <a:endParaRPr lang="en-US" sz="1800" b="1" i="0" u="none" strike="noStrike" dirty="0">
                        <a:solidFill>
                          <a:srgbClr val="000000"/>
                        </a:solidFill>
                        <a:effectLst/>
                        <a:latin typeface="Calibri" panose="020F0502020204030204" pitchFamily="34" charset="0"/>
                      </a:endParaRPr>
                    </a:p>
                  </a:txBody>
                  <a:tcPr marL="9525" marR="9525" marT="9525" marB="0" anchor="b">
                    <a:lnR w="12700" cap="flat" cmpd="sng" algn="ctr">
                      <a:solidFill>
                        <a:schemeClr val="tx1"/>
                      </a:solidFill>
                      <a:prstDash val="solid"/>
                      <a:round/>
                      <a:headEnd type="none" w="med" len="med"/>
                      <a:tailEnd type="none" w="med" len="med"/>
                    </a:lnR>
                    <a:solidFill>
                      <a:schemeClr val="accent2">
                        <a:lumMod val="20000"/>
                        <a:lumOff val="80000"/>
                      </a:schemeClr>
                    </a:solidFill>
                  </a:tcPr>
                </a:tc>
                <a:tc>
                  <a:txBody>
                    <a:bodyPr/>
                    <a:lstStyle/>
                    <a:p>
                      <a:pPr algn="ctr"/>
                      <a:r>
                        <a:rPr lang="en-US" dirty="0" smtClean="0"/>
                        <a:t>4200</a:t>
                      </a:r>
                      <a:endParaRPr lang="en-US" dirty="0"/>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2">
                        <a:lumMod val="20000"/>
                        <a:lumOff val="80000"/>
                      </a:schemeClr>
                    </a:solidFill>
                  </a:tcPr>
                </a:tc>
                <a:tc>
                  <a:txBody>
                    <a:bodyPr/>
                    <a:lstStyle/>
                    <a:p>
                      <a:pPr algn="ctr" fontAlgn="b"/>
                      <a:r>
                        <a:rPr lang="en-US" sz="1800" b="0" i="0" u="none" strike="noStrike" dirty="0" smtClean="0">
                          <a:solidFill>
                            <a:srgbClr val="000000"/>
                          </a:solidFill>
                          <a:effectLst/>
                          <a:latin typeface="Calibri" panose="020F0502020204030204" pitchFamily="34" charset="0"/>
                        </a:rPr>
                        <a:t>39%</a:t>
                      </a:r>
                      <a:endParaRPr lang="en-US"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2">
                        <a:lumMod val="20000"/>
                        <a:lumOff val="80000"/>
                      </a:schemeClr>
                    </a:solidFill>
                  </a:tcPr>
                </a:tc>
                <a:tc>
                  <a:txBody>
                    <a:bodyPr/>
                    <a:lstStyle/>
                    <a:p>
                      <a:pPr algn="ctr" fontAlgn="b"/>
                      <a:r>
                        <a:rPr lang="en-US" sz="1800" b="0" i="0" u="none" strike="noStrike" dirty="0" smtClean="0">
                          <a:solidFill>
                            <a:srgbClr val="000000"/>
                          </a:solidFill>
                          <a:effectLst/>
                          <a:latin typeface="Calibri" panose="020F0502020204030204" pitchFamily="34" charset="0"/>
                        </a:rPr>
                        <a:t>60%</a:t>
                      </a:r>
                      <a:endParaRPr lang="en-US"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solidFill>
                      <a:schemeClr val="accent2">
                        <a:lumMod val="20000"/>
                        <a:lumOff val="80000"/>
                      </a:schemeClr>
                    </a:solidFill>
                  </a:tcPr>
                </a:tc>
                <a:extLst>
                  <a:ext uri="{0D108BD9-81ED-4DB2-BD59-A6C34878D82A}">
                    <a16:rowId xmlns:a16="http://schemas.microsoft.com/office/drawing/2014/main" val="953663344"/>
                  </a:ext>
                </a:extLst>
              </a:tr>
              <a:tr h="403031">
                <a:tc>
                  <a:txBody>
                    <a:bodyPr/>
                    <a:lstStyle/>
                    <a:p>
                      <a:pPr algn="ctr" fontAlgn="b"/>
                      <a:r>
                        <a:rPr lang="en-US" sz="1800" b="1" u="none" strike="noStrike" dirty="0">
                          <a:effectLst/>
                        </a:rPr>
                        <a:t>Northern</a:t>
                      </a:r>
                      <a:endParaRPr lang="en-US" sz="1800" b="1" i="0" u="none" strike="noStrike" dirty="0">
                        <a:solidFill>
                          <a:srgbClr val="000000"/>
                        </a:solidFill>
                        <a:effectLst/>
                        <a:latin typeface="Calibri" panose="020F0502020204030204" pitchFamily="34" charset="0"/>
                      </a:endParaRPr>
                    </a:p>
                  </a:txBody>
                  <a:tcPr marL="9525" marR="9525" marT="9525" marB="0"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en-US" dirty="0" smtClean="0"/>
                        <a:t>4632</a:t>
                      </a:r>
                      <a:endParaRPr lang="en-US" dirty="0"/>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800" b="0" i="0" u="none" strike="noStrike" dirty="0" smtClean="0">
                          <a:solidFill>
                            <a:srgbClr val="000000"/>
                          </a:solidFill>
                          <a:effectLst/>
                          <a:latin typeface="Calibri" panose="020F0502020204030204" pitchFamily="34" charset="0"/>
                        </a:rPr>
                        <a:t>34%</a:t>
                      </a:r>
                      <a:endParaRPr lang="en-US"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800" b="0" i="0" u="none" strike="noStrike" dirty="0" smtClean="0">
                          <a:solidFill>
                            <a:srgbClr val="000000"/>
                          </a:solidFill>
                          <a:effectLst/>
                          <a:latin typeface="Calibri" panose="020F0502020204030204" pitchFamily="34" charset="0"/>
                        </a:rPr>
                        <a:t>63%</a:t>
                      </a:r>
                      <a:endParaRPr lang="en-US"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282651443"/>
                  </a:ext>
                </a:extLst>
              </a:tr>
              <a:tr h="403031">
                <a:tc>
                  <a:txBody>
                    <a:bodyPr/>
                    <a:lstStyle/>
                    <a:p>
                      <a:pPr algn="ctr" fontAlgn="b"/>
                      <a:r>
                        <a:rPr lang="en-US" sz="1800" b="1" u="none" strike="noStrike" dirty="0" smtClean="0">
                          <a:effectLst/>
                        </a:rPr>
                        <a:t>Total</a:t>
                      </a:r>
                      <a:endParaRPr lang="en-US" sz="1800" b="1" i="0" u="none" strike="noStrike" dirty="0">
                        <a:solidFill>
                          <a:srgbClr val="000000"/>
                        </a:solidFill>
                        <a:effectLst/>
                        <a:latin typeface="Calibri" panose="020F0502020204030204" pitchFamily="34" charset="0"/>
                      </a:endParaRPr>
                    </a:p>
                  </a:txBody>
                  <a:tcPr marL="9525" marR="9525" marT="9525"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20000"/>
                        <a:lumOff val="80000"/>
                      </a:schemeClr>
                    </a:solidFill>
                  </a:tcPr>
                </a:tc>
                <a:tc>
                  <a:txBody>
                    <a:bodyPr/>
                    <a:lstStyle/>
                    <a:p>
                      <a:pPr algn="ctr"/>
                      <a:r>
                        <a:rPr lang="en-US" b="1" dirty="0" smtClean="0"/>
                        <a:t>17,307</a:t>
                      </a:r>
                      <a:endParaRPr lang="en-US" b="1" dirty="0"/>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20000"/>
                        <a:lumOff val="80000"/>
                      </a:schemeClr>
                    </a:solidFill>
                  </a:tcPr>
                </a:tc>
                <a:tc>
                  <a:txBody>
                    <a:bodyPr/>
                    <a:lstStyle/>
                    <a:p>
                      <a:pPr algn="ctr" fontAlgn="b"/>
                      <a:r>
                        <a:rPr lang="en-US" sz="1800" b="1" i="0" u="none" strike="noStrike" dirty="0" smtClean="0">
                          <a:solidFill>
                            <a:srgbClr val="000000"/>
                          </a:solidFill>
                          <a:effectLst/>
                          <a:latin typeface="Calibri" panose="020F0502020204030204" pitchFamily="34" charset="0"/>
                        </a:rPr>
                        <a:t>37%</a:t>
                      </a:r>
                      <a:endParaRPr lang="en-US" sz="1800" b="1"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20000"/>
                        <a:lumOff val="80000"/>
                      </a:schemeClr>
                    </a:solidFill>
                  </a:tcPr>
                </a:tc>
                <a:tc>
                  <a:txBody>
                    <a:bodyPr/>
                    <a:lstStyle/>
                    <a:p>
                      <a:pPr algn="ctr" fontAlgn="b"/>
                      <a:r>
                        <a:rPr lang="en-US" sz="1800" b="1" i="0" u="none" strike="noStrike" dirty="0" smtClean="0">
                          <a:solidFill>
                            <a:srgbClr val="000000"/>
                          </a:solidFill>
                          <a:effectLst/>
                          <a:latin typeface="Calibri" panose="020F0502020204030204" pitchFamily="34" charset="0"/>
                        </a:rPr>
                        <a:t>63%</a:t>
                      </a:r>
                      <a:endParaRPr lang="en-US" sz="1800" b="1"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2">
                        <a:lumMod val="20000"/>
                        <a:lumOff val="80000"/>
                      </a:schemeClr>
                    </a:solidFill>
                  </a:tcPr>
                </a:tc>
                <a:extLst>
                  <a:ext uri="{0D108BD9-81ED-4DB2-BD59-A6C34878D82A}">
                    <a16:rowId xmlns:a16="http://schemas.microsoft.com/office/drawing/2014/main" val="1204955116"/>
                  </a:ext>
                </a:extLst>
              </a:tr>
            </a:tbl>
          </a:graphicData>
        </a:graphic>
      </p:graphicFrame>
    </p:spTree>
    <p:extLst>
      <p:ext uri="{BB962C8B-B14F-4D97-AF65-F5344CB8AC3E}">
        <p14:creationId xmlns:p14="http://schemas.microsoft.com/office/powerpoint/2010/main" val="4503413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on SWD Services </a:t>
            </a:r>
            <a:r>
              <a:rPr lang="en-US" sz="1400" dirty="0" smtClean="0"/>
              <a:t>(AS OF 2/8/2021)</a:t>
            </a:r>
            <a:endParaRPr lang="en-US" dirty="0"/>
          </a:p>
        </p:txBody>
      </p:sp>
      <p:sp>
        <p:nvSpPr>
          <p:cNvPr id="3" name="Content Placeholder 2"/>
          <p:cNvSpPr>
            <a:spLocks noGrp="1"/>
          </p:cNvSpPr>
          <p:nvPr>
            <p:ph idx="1"/>
          </p:nvPr>
        </p:nvSpPr>
        <p:spPr>
          <a:xfrm>
            <a:off x="1251678" y="1685109"/>
            <a:ext cx="10178322" cy="4194483"/>
          </a:xfrm>
        </p:spPr>
        <p:txBody>
          <a:bodyPr>
            <a:normAutofit fontScale="92500" lnSpcReduction="10000"/>
          </a:bodyPr>
          <a:lstStyle/>
          <a:p>
            <a:pPr marL="0" indent="0">
              <a:buNone/>
            </a:pPr>
            <a:r>
              <a:rPr lang="en-US" b="1" u="sng" dirty="0" smtClean="0"/>
              <a:t>Cost Service Usage YTD</a:t>
            </a:r>
          </a:p>
          <a:p>
            <a:pPr marL="0" indent="0">
              <a:buNone/>
            </a:pPr>
            <a:r>
              <a:rPr lang="en-US" dirty="0" smtClean="0"/>
              <a:t>Please note:  This slide shows the </a:t>
            </a:r>
            <a:r>
              <a:rPr lang="en-US" dirty="0" smtClean="0"/>
              <a:t>amount spent </a:t>
            </a:r>
            <a:r>
              <a:rPr lang="en-US" dirty="0" smtClean="0"/>
              <a:t>YTD (SFY 07/01/2020-06/30/2021) on ONLY PRE-ETS AUTHORIZATIONS TO VENDORS. </a:t>
            </a:r>
            <a:r>
              <a:rPr lang="en-US" dirty="0" smtClean="0"/>
              <a:t> This </a:t>
            </a:r>
            <a:r>
              <a:rPr lang="en-US" dirty="0" smtClean="0"/>
              <a:t>does not include all Pre-ETS expenditures, only those cost services to vendors YTD.</a:t>
            </a:r>
          </a:p>
          <a:p>
            <a:pPr>
              <a:buFont typeface="Arial" panose="020B0604020202020204" pitchFamily="34" charset="0"/>
              <a:buChar char="•"/>
            </a:pPr>
            <a:r>
              <a:rPr lang="en-US" dirty="0" smtClean="0"/>
              <a:t>$</a:t>
            </a:r>
            <a:r>
              <a:rPr lang="en-US" dirty="0" smtClean="0"/>
              <a:t>85,310 of the total DRS budget (VR &amp; Pre-ETS spending) has gone towards Cost Pre-ETS with Vendors</a:t>
            </a:r>
          </a:p>
          <a:p>
            <a:pPr lvl="1">
              <a:buFont typeface="Arial" panose="020B0604020202020204" pitchFamily="34" charset="0"/>
              <a:buChar char="•"/>
            </a:pPr>
            <a:r>
              <a:rPr lang="en-US" dirty="0" smtClean="0"/>
              <a:t>Capitol </a:t>
            </a:r>
            <a:r>
              <a:rPr lang="en-US" dirty="0" smtClean="0"/>
              <a:t>–$14,732</a:t>
            </a:r>
            <a:endParaRPr lang="en-US" dirty="0" smtClean="0"/>
          </a:p>
          <a:p>
            <a:pPr lvl="1">
              <a:buFont typeface="Arial" panose="020B0604020202020204" pitchFamily="34" charset="0"/>
              <a:buChar char="•"/>
            </a:pPr>
            <a:r>
              <a:rPr lang="en-US" dirty="0" smtClean="0"/>
              <a:t>Hampton Roads </a:t>
            </a:r>
            <a:r>
              <a:rPr lang="en-US" dirty="0" smtClean="0"/>
              <a:t>– </a:t>
            </a:r>
            <a:r>
              <a:rPr lang="en-US" dirty="0" smtClean="0"/>
              <a:t>$13,675</a:t>
            </a:r>
          </a:p>
          <a:p>
            <a:pPr lvl="1">
              <a:buFont typeface="Arial" panose="020B0604020202020204" pitchFamily="34" charset="0"/>
              <a:buChar char="•"/>
            </a:pPr>
            <a:r>
              <a:rPr lang="en-US" dirty="0" smtClean="0"/>
              <a:t>New River </a:t>
            </a:r>
            <a:r>
              <a:rPr lang="en-US" dirty="0" smtClean="0"/>
              <a:t>– </a:t>
            </a:r>
            <a:r>
              <a:rPr lang="en-US" dirty="0" smtClean="0"/>
              <a:t>$10,062</a:t>
            </a:r>
          </a:p>
          <a:p>
            <a:pPr lvl="1">
              <a:buFont typeface="Arial" panose="020B0604020202020204" pitchFamily="34" charset="0"/>
              <a:buChar char="•"/>
            </a:pPr>
            <a:r>
              <a:rPr lang="en-US" dirty="0" smtClean="0"/>
              <a:t>Northern </a:t>
            </a:r>
            <a:r>
              <a:rPr lang="en-US" dirty="0" smtClean="0"/>
              <a:t>– $</a:t>
            </a:r>
            <a:r>
              <a:rPr lang="en-US" dirty="0" smtClean="0"/>
              <a:t>44,327</a:t>
            </a:r>
          </a:p>
          <a:p>
            <a:pPr lvl="1">
              <a:buFont typeface="Arial" panose="020B0604020202020204" pitchFamily="34" charset="0"/>
              <a:buChar char="•"/>
            </a:pPr>
            <a:r>
              <a:rPr lang="en-US" dirty="0" smtClean="0"/>
              <a:t>WWRC Valley </a:t>
            </a:r>
            <a:r>
              <a:rPr lang="en-US" dirty="0" smtClean="0"/>
              <a:t>– </a:t>
            </a:r>
            <a:r>
              <a:rPr lang="en-US" dirty="0" smtClean="0"/>
              <a:t>$1,257</a:t>
            </a:r>
          </a:p>
          <a:p>
            <a:pPr lvl="1">
              <a:buFont typeface="Arial" panose="020B0604020202020204" pitchFamily="34" charset="0"/>
              <a:buChar char="•"/>
            </a:pPr>
            <a:r>
              <a:rPr lang="en-US" dirty="0" smtClean="0"/>
              <a:t>Southwest </a:t>
            </a:r>
            <a:r>
              <a:rPr lang="en-US" dirty="0" smtClean="0"/>
              <a:t>– </a:t>
            </a:r>
            <a:r>
              <a:rPr lang="en-US" dirty="0" smtClean="0"/>
              <a:t>$</a:t>
            </a:r>
            <a:r>
              <a:rPr lang="en-US" dirty="0" smtClean="0"/>
              <a:t>1,257</a:t>
            </a:r>
            <a:endParaRPr lang="en-US" dirty="0" smtClean="0"/>
          </a:p>
        </p:txBody>
      </p:sp>
    </p:spTree>
    <p:extLst>
      <p:ext uri="{BB962C8B-B14F-4D97-AF65-F5344CB8AC3E}">
        <p14:creationId xmlns:p14="http://schemas.microsoft.com/office/powerpoint/2010/main" val="13472683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a:t>
            </a:r>
            <a:r>
              <a:rPr lang="en-US" dirty="0" err="1" smtClean="0"/>
              <a:t>ets</a:t>
            </a:r>
            <a:r>
              <a:rPr lang="en-US" dirty="0" smtClean="0"/>
              <a:t> activity totals </a:t>
            </a:r>
            <a:r>
              <a:rPr lang="en-US" sz="1400" dirty="0" smtClean="0"/>
              <a:t>(AS OF 2/24/2021)</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32482795"/>
              </p:ext>
            </p:extLst>
          </p:nvPr>
        </p:nvGraphicFramePr>
        <p:xfrm>
          <a:off x="1809932" y="1874517"/>
          <a:ext cx="8128000" cy="323596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4161685320"/>
                    </a:ext>
                  </a:extLst>
                </a:gridCol>
                <a:gridCol w="2032000">
                  <a:extLst>
                    <a:ext uri="{9D8B030D-6E8A-4147-A177-3AD203B41FA5}">
                      <a16:colId xmlns:a16="http://schemas.microsoft.com/office/drawing/2014/main" val="1887305060"/>
                    </a:ext>
                  </a:extLst>
                </a:gridCol>
                <a:gridCol w="2032000">
                  <a:extLst>
                    <a:ext uri="{9D8B030D-6E8A-4147-A177-3AD203B41FA5}">
                      <a16:colId xmlns:a16="http://schemas.microsoft.com/office/drawing/2014/main" val="248648905"/>
                    </a:ext>
                  </a:extLst>
                </a:gridCol>
                <a:gridCol w="2032000">
                  <a:extLst>
                    <a:ext uri="{9D8B030D-6E8A-4147-A177-3AD203B41FA5}">
                      <a16:colId xmlns:a16="http://schemas.microsoft.com/office/drawing/2014/main" val="189926699"/>
                    </a:ext>
                  </a:extLst>
                </a:gridCol>
              </a:tblGrid>
              <a:tr h="370840">
                <a:tc>
                  <a:txBody>
                    <a:bodyPr/>
                    <a:lstStyle/>
                    <a:p>
                      <a:r>
                        <a:rPr lang="en-US" dirty="0" smtClean="0"/>
                        <a:t>District</a:t>
                      </a:r>
                      <a:endParaRPr lang="en-US" dirty="0"/>
                    </a:p>
                  </a:txBody>
                  <a:tcPr/>
                </a:tc>
                <a:tc>
                  <a:txBody>
                    <a:bodyPr/>
                    <a:lstStyle/>
                    <a:p>
                      <a:r>
                        <a:rPr lang="en-US" dirty="0" smtClean="0"/>
                        <a:t>In-House</a:t>
                      </a:r>
                      <a:r>
                        <a:rPr lang="en-US" baseline="0" dirty="0" smtClean="0"/>
                        <a:t> Actual Services</a:t>
                      </a:r>
                      <a:endParaRPr lang="en-US" dirty="0"/>
                    </a:p>
                  </a:txBody>
                  <a:tcPr/>
                </a:tc>
                <a:tc>
                  <a:txBody>
                    <a:bodyPr/>
                    <a:lstStyle/>
                    <a:p>
                      <a:r>
                        <a:rPr lang="en-US" dirty="0" smtClean="0"/>
                        <a:t>Vendor</a:t>
                      </a:r>
                      <a:r>
                        <a:rPr lang="en-US" baseline="0" dirty="0" smtClean="0"/>
                        <a:t> Pre-ETS Provided</a:t>
                      </a:r>
                      <a:endParaRPr lang="en-US" dirty="0"/>
                    </a:p>
                  </a:txBody>
                  <a:tcPr/>
                </a:tc>
                <a:tc>
                  <a:txBody>
                    <a:bodyPr/>
                    <a:lstStyle/>
                    <a:p>
                      <a:r>
                        <a:rPr lang="en-US" dirty="0" smtClean="0"/>
                        <a:t>Total</a:t>
                      </a:r>
                      <a:endParaRPr lang="en-US" dirty="0"/>
                    </a:p>
                  </a:txBody>
                  <a:tcPr/>
                </a:tc>
                <a:extLst>
                  <a:ext uri="{0D108BD9-81ED-4DB2-BD59-A6C34878D82A}">
                    <a16:rowId xmlns:a16="http://schemas.microsoft.com/office/drawing/2014/main" val="3530003742"/>
                  </a:ext>
                </a:extLst>
              </a:tr>
              <a:tr h="370840">
                <a:tc>
                  <a:txBody>
                    <a:bodyPr/>
                    <a:lstStyle/>
                    <a:p>
                      <a:r>
                        <a:rPr lang="en-US" dirty="0" smtClean="0"/>
                        <a:t>Capitol</a:t>
                      </a:r>
                      <a:endParaRPr lang="en-US" dirty="0"/>
                    </a:p>
                  </a:txBody>
                  <a:tcPr/>
                </a:tc>
                <a:tc>
                  <a:txBody>
                    <a:bodyPr/>
                    <a:lstStyle/>
                    <a:p>
                      <a:r>
                        <a:rPr lang="en-US" dirty="0" smtClean="0"/>
                        <a:t>670</a:t>
                      </a:r>
                      <a:endParaRPr lang="en-US" dirty="0"/>
                    </a:p>
                  </a:txBody>
                  <a:tcPr/>
                </a:tc>
                <a:tc>
                  <a:txBody>
                    <a:bodyPr/>
                    <a:lstStyle/>
                    <a:p>
                      <a:r>
                        <a:rPr lang="en-US" dirty="0" smtClean="0"/>
                        <a:t>56</a:t>
                      </a:r>
                      <a:endParaRPr lang="en-US" dirty="0"/>
                    </a:p>
                  </a:txBody>
                  <a:tcPr/>
                </a:tc>
                <a:tc>
                  <a:txBody>
                    <a:bodyPr/>
                    <a:lstStyle/>
                    <a:p>
                      <a:r>
                        <a:rPr lang="en-US" dirty="0" smtClean="0"/>
                        <a:t>726</a:t>
                      </a:r>
                      <a:endParaRPr lang="en-US" dirty="0"/>
                    </a:p>
                  </a:txBody>
                  <a:tcPr/>
                </a:tc>
                <a:extLst>
                  <a:ext uri="{0D108BD9-81ED-4DB2-BD59-A6C34878D82A}">
                    <a16:rowId xmlns:a16="http://schemas.microsoft.com/office/drawing/2014/main" val="1246017847"/>
                  </a:ext>
                </a:extLst>
              </a:tr>
              <a:tr h="370840">
                <a:tc>
                  <a:txBody>
                    <a:bodyPr/>
                    <a:lstStyle/>
                    <a:p>
                      <a:r>
                        <a:rPr lang="en-US" dirty="0" smtClean="0"/>
                        <a:t>Hampton Roads</a:t>
                      </a:r>
                      <a:endParaRPr lang="en-US" dirty="0"/>
                    </a:p>
                  </a:txBody>
                  <a:tcPr/>
                </a:tc>
                <a:tc>
                  <a:txBody>
                    <a:bodyPr/>
                    <a:lstStyle/>
                    <a:p>
                      <a:r>
                        <a:rPr lang="en-US" dirty="0" smtClean="0"/>
                        <a:t>910</a:t>
                      </a:r>
                      <a:endParaRPr lang="en-US" dirty="0"/>
                    </a:p>
                  </a:txBody>
                  <a:tcPr/>
                </a:tc>
                <a:tc>
                  <a:txBody>
                    <a:bodyPr/>
                    <a:lstStyle/>
                    <a:p>
                      <a:r>
                        <a:rPr lang="en-US" dirty="0" smtClean="0"/>
                        <a:t>122</a:t>
                      </a:r>
                      <a:endParaRPr lang="en-US" dirty="0"/>
                    </a:p>
                  </a:txBody>
                  <a:tcPr/>
                </a:tc>
                <a:tc>
                  <a:txBody>
                    <a:bodyPr/>
                    <a:lstStyle/>
                    <a:p>
                      <a:r>
                        <a:rPr lang="en-US" dirty="0" smtClean="0"/>
                        <a:t>1032</a:t>
                      </a:r>
                      <a:endParaRPr lang="en-US" dirty="0"/>
                    </a:p>
                  </a:txBody>
                  <a:tcPr/>
                </a:tc>
                <a:extLst>
                  <a:ext uri="{0D108BD9-81ED-4DB2-BD59-A6C34878D82A}">
                    <a16:rowId xmlns:a16="http://schemas.microsoft.com/office/drawing/2014/main" val="1502268626"/>
                  </a:ext>
                </a:extLst>
              </a:tr>
              <a:tr h="370840">
                <a:tc>
                  <a:txBody>
                    <a:bodyPr/>
                    <a:lstStyle/>
                    <a:p>
                      <a:r>
                        <a:rPr lang="en-US" dirty="0" smtClean="0"/>
                        <a:t>New River</a:t>
                      </a:r>
                      <a:endParaRPr lang="en-US" dirty="0"/>
                    </a:p>
                  </a:txBody>
                  <a:tcPr/>
                </a:tc>
                <a:tc>
                  <a:txBody>
                    <a:bodyPr/>
                    <a:lstStyle/>
                    <a:p>
                      <a:r>
                        <a:rPr lang="en-US" dirty="0" smtClean="0"/>
                        <a:t>933</a:t>
                      </a:r>
                      <a:endParaRPr lang="en-US" dirty="0"/>
                    </a:p>
                  </a:txBody>
                  <a:tcPr/>
                </a:tc>
                <a:tc>
                  <a:txBody>
                    <a:bodyPr/>
                    <a:lstStyle/>
                    <a:p>
                      <a:r>
                        <a:rPr lang="en-US" dirty="0" smtClean="0"/>
                        <a:t>50</a:t>
                      </a:r>
                      <a:endParaRPr lang="en-US" dirty="0"/>
                    </a:p>
                  </a:txBody>
                  <a:tcPr/>
                </a:tc>
                <a:tc>
                  <a:txBody>
                    <a:bodyPr/>
                    <a:lstStyle/>
                    <a:p>
                      <a:r>
                        <a:rPr lang="en-US" dirty="0" smtClean="0"/>
                        <a:t>983</a:t>
                      </a:r>
                      <a:endParaRPr lang="en-US" dirty="0"/>
                    </a:p>
                  </a:txBody>
                  <a:tcPr/>
                </a:tc>
                <a:extLst>
                  <a:ext uri="{0D108BD9-81ED-4DB2-BD59-A6C34878D82A}">
                    <a16:rowId xmlns:a16="http://schemas.microsoft.com/office/drawing/2014/main" val="4218768439"/>
                  </a:ext>
                </a:extLst>
              </a:tr>
              <a:tr h="370840">
                <a:tc>
                  <a:txBody>
                    <a:bodyPr/>
                    <a:lstStyle/>
                    <a:p>
                      <a:r>
                        <a:rPr lang="en-US" dirty="0" smtClean="0"/>
                        <a:t>Northern</a:t>
                      </a:r>
                      <a:endParaRPr lang="en-US" dirty="0"/>
                    </a:p>
                  </a:txBody>
                  <a:tcPr/>
                </a:tc>
                <a:tc>
                  <a:txBody>
                    <a:bodyPr/>
                    <a:lstStyle/>
                    <a:p>
                      <a:r>
                        <a:rPr lang="en-US" dirty="0" smtClean="0"/>
                        <a:t>2050</a:t>
                      </a:r>
                      <a:endParaRPr lang="en-US" dirty="0"/>
                    </a:p>
                  </a:txBody>
                  <a:tcPr/>
                </a:tc>
                <a:tc>
                  <a:txBody>
                    <a:bodyPr/>
                    <a:lstStyle/>
                    <a:p>
                      <a:r>
                        <a:rPr lang="en-US" dirty="0" smtClean="0"/>
                        <a:t>176</a:t>
                      </a:r>
                      <a:endParaRPr lang="en-US" dirty="0"/>
                    </a:p>
                  </a:txBody>
                  <a:tcPr/>
                </a:tc>
                <a:tc>
                  <a:txBody>
                    <a:bodyPr/>
                    <a:lstStyle/>
                    <a:p>
                      <a:r>
                        <a:rPr lang="en-US" dirty="0" smtClean="0"/>
                        <a:t>2226</a:t>
                      </a:r>
                      <a:endParaRPr lang="en-US" dirty="0"/>
                    </a:p>
                  </a:txBody>
                  <a:tcPr/>
                </a:tc>
                <a:extLst>
                  <a:ext uri="{0D108BD9-81ED-4DB2-BD59-A6C34878D82A}">
                    <a16:rowId xmlns:a16="http://schemas.microsoft.com/office/drawing/2014/main" val="3773818165"/>
                  </a:ext>
                </a:extLst>
              </a:tr>
              <a:tr h="370840">
                <a:tc>
                  <a:txBody>
                    <a:bodyPr/>
                    <a:lstStyle/>
                    <a:p>
                      <a:r>
                        <a:rPr lang="en-US" dirty="0" smtClean="0"/>
                        <a:t>WWRC Valley</a:t>
                      </a:r>
                      <a:endParaRPr lang="en-US" dirty="0"/>
                    </a:p>
                  </a:txBody>
                  <a:tcPr/>
                </a:tc>
                <a:tc>
                  <a:txBody>
                    <a:bodyPr/>
                    <a:lstStyle/>
                    <a:p>
                      <a:r>
                        <a:rPr lang="en-US" dirty="0" smtClean="0"/>
                        <a:t>562</a:t>
                      </a:r>
                      <a:endParaRPr lang="en-US" dirty="0"/>
                    </a:p>
                  </a:txBody>
                  <a:tcPr/>
                </a:tc>
                <a:tc>
                  <a:txBody>
                    <a:bodyPr/>
                    <a:lstStyle/>
                    <a:p>
                      <a:r>
                        <a:rPr lang="en-US" dirty="0" smtClean="0"/>
                        <a:t>55</a:t>
                      </a:r>
                      <a:endParaRPr lang="en-US" dirty="0"/>
                    </a:p>
                  </a:txBody>
                  <a:tcPr/>
                </a:tc>
                <a:tc>
                  <a:txBody>
                    <a:bodyPr/>
                    <a:lstStyle/>
                    <a:p>
                      <a:r>
                        <a:rPr lang="en-US" dirty="0" smtClean="0"/>
                        <a:t>617</a:t>
                      </a:r>
                      <a:endParaRPr lang="en-US" dirty="0"/>
                    </a:p>
                  </a:txBody>
                  <a:tcPr/>
                </a:tc>
                <a:extLst>
                  <a:ext uri="{0D108BD9-81ED-4DB2-BD59-A6C34878D82A}">
                    <a16:rowId xmlns:a16="http://schemas.microsoft.com/office/drawing/2014/main" val="1235247292"/>
                  </a:ext>
                </a:extLst>
              </a:tr>
              <a:tr h="370840">
                <a:tc>
                  <a:txBody>
                    <a:bodyPr/>
                    <a:lstStyle/>
                    <a:p>
                      <a:r>
                        <a:rPr lang="en-US" dirty="0" smtClean="0"/>
                        <a:t>Southwest</a:t>
                      </a:r>
                      <a:endParaRPr lang="en-US" dirty="0"/>
                    </a:p>
                  </a:txBody>
                  <a:tcPr/>
                </a:tc>
                <a:tc>
                  <a:txBody>
                    <a:bodyPr/>
                    <a:lstStyle/>
                    <a:p>
                      <a:r>
                        <a:rPr lang="en-US" dirty="0" smtClean="0"/>
                        <a:t>1459</a:t>
                      </a:r>
                      <a:endParaRPr lang="en-US" dirty="0"/>
                    </a:p>
                  </a:txBody>
                  <a:tcPr/>
                </a:tc>
                <a:tc>
                  <a:txBody>
                    <a:bodyPr/>
                    <a:lstStyle/>
                    <a:p>
                      <a:r>
                        <a:rPr lang="en-US" dirty="0" smtClean="0"/>
                        <a:t>44</a:t>
                      </a:r>
                      <a:endParaRPr lang="en-US" dirty="0"/>
                    </a:p>
                  </a:txBody>
                  <a:tcPr/>
                </a:tc>
                <a:tc>
                  <a:txBody>
                    <a:bodyPr/>
                    <a:lstStyle/>
                    <a:p>
                      <a:r>
                        <a:rPr lang="en-US" dirty="0" smtClean="0"/>
                        <a:t>1503</a:t>
                      </a:r>
                      <a:endParaRPr lang="en-US" dirty="0"/>
                    </a:p>
                  </a:txBody>
                  <a:tcPr/>
                </a:tc>
                <a:extLst>
                  <a:ext uri="{0D108BD9-81ED-4DB2-BD59-A6C34878D82A}">
                    <a16:rowId xmlns:a16="http://schemas.microsoft.com/office/drawing/2014/main" val="1433945563"/>
                  </a:ext>
                </a:extLst>
              </a:tr>
              <a:tr h="370840">
                <a:tc>
                  <a:txBody>
                    <a:bodyPr/>
                    <a:lstStyle/>
                    <a:p>
                      <a:r>
                        <a:rPr lang="en-US" dirty="0" smtClean="0"/>
                        <a:t>Totals</a:t>
                      </a:r>
                      <a:endParaRPr lang="en-US" dirty="0"/>
                    </a:p>
                  </a:txBody>
                  <a:tcPr/>
                </a:tc>
                <a:tc>
                  <a:txBody>
                    <a:bodyPr/>
                    <a:lstStyle/>
                    <a:p>
                      <a:r>
                        <a:rPr lang="en-US" dirty="0" smtClean="0"/>
                        <a:t>6584</a:t>
                      </a:r>
                      <a:endParaRPr lang="en-US" dirty="0"/>
                    </a:p>
                  </a:txBody>
                  <a:tcPr/>
                </a:tc>
                <a:tc>
                  <a:txBody>
                    <a:bodyPr/>
                    <a:lstStyle/>
                    <a:p>
                      <a:r>
                        <a:rPr lang="en-US" dirty="0" smtClean="0"/>
                        <a:t>503</a:t>
                      </a:r>
                      <a:endParaRPr lang="en-US" dirty="0"/>
                    </a:p>
                  </a:txBody>
                  <a:tcPr/>
                </a:tc>
                <a:tc>
                  <a:txBody>
                    <a:bodyPr/>
                    <a:lstStyle/>
                    <a:p>
                      <a:r>
                        <a:rPr lang="en-US" dirty="0" smtClean="0"/>
                        <a:t>7087</a:t>
                      </a:r>
                      <a:endParaRPr lang="en-US" dirty="0"/>
                    </a:p>
                  </a:txBody>
                  <a:tcPr/>
                </a:tc>
                <a:extLst>
                  <a:ext uri="{0D108BD9-81ED-4DB2-BD59-A6C34878D82A}">
                    <a16:rowId xmlns:a16="http://schemas.microsoft.com/office/drawing/2014/main" val="317323948"/>
                  </a:ext>
                </a:extLst>
              </a:tr>
            </a:tbl>
          </a:graphicData>
        </a:graphic>
      </p:graphicFrame>
      <p:sp>
        <p:nvSpPr>
          <p:cNvPr id="5" name="Content Placeholder 4"/>
          <p:cNvSpPr>
            <a:spLocks noGrp="1"/>
          </p:cNvSpPr>
          <p:nvPr>
            <p:ph idx="1"/>
          </p:nvPr>
        </p:nvSpPr>
        <p:spPr>
          <a:xfrm>
            <a:off x="1251678" y="5549294"/>
            <a:ext cx="10178322" cy="1217266"/>
          </a:xfrm>
        </p:spPr>
        <p:txBody>
          <a:bodyPr>
            <a:normAutofit fontScale="85000" lnSpcReduction="10000"/>
          </a:bodyPr>
          <a:lstStyle/>
          <a:p>
            <a:r>
              <a:rPr lang="en-US" dirty="0" smtClean="0"/>
              <a:t>In-House actual services are all services provided by DARS staff and does not include Arrangement/Coordination of Pre-ETS activities (not the total number of students served by DARS)</a:t>
            </a:r>
          </a:p>
          <a:p>
            <a:r>
              <a:rPr lang="en-US" dirty="0" smtClean="0"/>
              <a:t>Vendor authorizations are a count of the vendor authorizations for Pre-ETS activities (not the total number of students served by vendors)</a:t>
            </a:r>
            <a:endParaRPr lang="en-US" dirty="0"/>
          </a:p>
        </p:txBody>
      </p:sp>
    </p:spTree>
    <p:extLst>
      <p:ext uri="{BB962C8B-B14F-4D97-AF65-F5344CB8AC3E}">
        <p14:creationId xmlns:p14="http://schemas.microsoft.com/office/powerpoint/2010/main" val="41830785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Transition programs</a:t>
            </a:r>
            <a:endParaRPr lang="en-US" dirty="0"/>
          </a:p>
        </p:txBody>
      </p:sp>
      <p:sp>
        <p:nvSpPr>
          <p:cNvPr id="3" name="Content Placeholder 2"/>
          <p:cNvSpPr>
            <a:spLocks noGrp="1"/>
          </p:cNvSpPr>
          <p:nvPr>
            <p:ph idx="1"/>
          </p:nvPr>
        </p:nvSpPr>
        <p:spPr/>
        <p:txBody>
          <a:bodyPr>
            <a:normAutofit/>
          </a:bodyPr>
          <a:lstStyle/>
          <a:p>
            <a:r>
              <a:rPr lang="en-US" dirty="0" smtClean="0"/>
              <a:t>Project SEARCH </a:t>
            </a:r>
          </a:p>
          <a:p>
            <a:pPr lvl="1"/>
            <a:r>
              <a:rPr lang="en-US" dirty="0" smtClean="0"/>
              <a:t>40 </a:t>
            </a:r>
            <a:r>
              <a:rPr lang="en-US" dirty="0"/>
              <a:t>employed from 2019/20 </a:t>
            </a:r>
            <a:r>
              <a:rPr lang="en-US" dirty="0" smtClean="0"/>
              <a:t>class</a:t>
            </a:r>
          </a:p>
          <a:p>
            <a:pPr lvl="1"/>
            <a:r>
              <a:rPr lang="en-US" dirty="0"/>
              <a:t>2 programs out of 20 took </a:t>
            </a:r>
            <a:r>
              <a:rPr lang="en-US" dirty="0" smtClean="0"/>
              <a:t>hiatus</a:t>
            </a:r>
          </a:p>
          <a:p>
            <a:pPr lvl="1"/>
            <a:r>
              <a:rPr lang="en-US" dirty="0" smtClean="0"/>
              <a:t>133 students in 2020/21 SY</a:t>
            </a:r>
          </a:p>
          <a:p>
            <a:pPr lvl="1"/>
            <a:r>
              <a:rPr lang="en-US" dirty="0" smtClean="0"/>
              <a:t>Every program except for 1 has provided some in-person work experiences YTD</a:t>
            </a:r>
          </a:p>
          <a:p>
            <a:pPr lvl="1"/>
            <a:r>
              <a:rPr lang="en-US" dirty="0" smtClean="0"/>
              <a:t>Expanding to include one more program in SY21 – NAS Oceana</a:t>
            </a:r>
          </a:p>
          <a:p>
            <a:r>
              <a:rPr lang="en-US" dirty="0" smtClean="0"/>
              <a:t>Start on Success</a:t>
            </a:r>
          </a:p>
          <a:p>
            <a:pPr lvl="1"/>
            <a:r>
              <a:rPr lang="en-US" dirty="0" smtClean="0"/>
              <a:t>11 programs Statewide, 2 programs on hiatus</a:t>
            </a:r>
          </a:p>
        </p:txBody>
      </p:sp>
    </p:spTree>
    <p:extLst>
      <p:ext uri="{BB962C8B-B14F-4D97-AF65-F5344CB8AC3E}">
        <p14:creationId xmlns:p14="http://schemas.microsoft.com/office/powerpoint/2010/main" val="15096401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818618"/>
          </a:xfrm>
        </p:spPr>
        <p:txBody>
          <a:bodyPr>
            <a:normAutofit/>
          </a:bodyPr>
          <a:lstStyle/>
          <a:p>
            <a:r>
              <a:rPr lang="en-US" sz="4800" dirty="0" smtClean="0"/>
              <a:t>Summer Pre ETS Services Planning</a:t>
            </a:r>
            <a:endParaRPr lang="en-US" sz="4800" dirty="0"/>
          </a:p>
        </p:txBody>
      </p:sp>
      <p:sp>
        <p:nvSpPr>
          <p:cNvPr id="3" name="Content Placeholder 2"/>
          <p:cNvSpPr>
            <a:spLocks noGrp="1"/>
          </p:cNvSpPr>
          <p:nvPr>
            <p:ph idx="1"/>
          </p:nvPr>
        </p:nvSpPr>
        <p:spPr>
          <a:xfrm>
            <a:off x="900752" y="1201003"/>
            <a:ext cx="10529248" cy="5500048"/>
          </a:xfrm>
        </p:spPr>
        <p:txBody>
          <a:bodyPr>
            <a:normAutofit fontScale="85000" lnSpcReduction="20000"/>
          </a:bodyPr>
          <a:lstStyle/>
          <a:p>
            <a:r>
              <a:rPr lang="en-US" dirty="0" smtClean="0"/>
              <a:t>DARS is planning for Summer Work Experiences (SWE) to Students </a:t>
            </a:r>
          </a:p>
          <a:p>
            <a:r>
              <a:rPr lang="en-US" dirty="0" smtClean="0"/>
              <a:t>Gaps in services have been identified across the state</a:t>
            </a:r>
          </a:p>
          <a:p>
            <a:pPr lvl="1"/>
            <a:r>
              <a:rPr lang="en-US" dirty="0" smtClean="0"/>
              <a:t>Hampton Roads</a:t>
            </a:r>
          </a:p>
          <a:p>
            <a:pPr lvl="2"/>
            <a:r>
              <a:rPr lang="en-US" dirty="0" smtClean="0"/>
              <a:t>Eastern Shore and Franklin area</a:t>
            </a:r>
          </a:p>
          <a:p>
            <a:pPr lvl="3"/>
            <a:r>
              <a:rPr lang="en-US" dirty="0" smtClean="0"/>
              <a:t>Work Experiences</a:t>
            </a:r>
          </a:p>
          <a:p>
            <a:pPr lvl="1"/>
            <a:r>
              <a:rPr lang="en-US" dirty="0" smtClean="0"/>
              <a:t> New River</a:t>
            </a:r>
          </a:p>
          <a:p>
            <a:pPr lvl="2"/>
            <a:r>
              <a:rPr lang="en-US" dirty="0" smtClean="0"/>
              <a:t>Danville, Martinsville and South Boston</a:t>
            </a:r>
          </a:p>
          <a:p>
            <a:pPr lvl="3"/>
            <a:r>
              <a:rPr lang="en-US" dirty="0" smtClean="0"/>
              <a:t>Work Experiences</a:t>
            </a:r>
          </a:p>
          <a:p>
            <a:pPr lvl="1"/>
            <a:r>
              <a:rPr lang="en-US" dirty="0" smtClean="0"/>
              <a:t>Northern </a:t>
            </a:r>
          </a:p>
          <a:p>
            <a:pPr lvl="2"/>
            <a:r>
              <a:rPr lang="en-US" dirty="0" smtClean="0"/>
              <a:t>Alexandria and Culpeper</a:t>
            </a:r>
          </a:p>
          <a:p>
            <a:pPr lvl="3"/>
            <a:r>
              <a:rPr lang="en-US" dirty="0" smtClean="0"/>
              <a:t>Work Experiences</a:t>
            </a:r>
          </a:p>
          <a:p>
            <a:pPr lvl="1"/>
            <a:r>
              <a:rPr lang="en-US" dirty="0" smtClean="0"/>
              <a:t>Southwest</a:t>
            </a:r>
          </a:p>
          <a:p>
            <a:pPr lvl="2"/>
            <a:r>
              <a:rPr lang="en-US" dirty="0" smtClean="0"/>
              <a:t>All offices (Abingdon, Pounding Mill, Christiansburg, Wytheville, Norton)</a:t>
            </a:r>
          </a:p>
          <a:p>
            <a:pPr lvl="3"/>
            <a:r>
              <a:rPr lang="en-US" dirty="0" smtClean="0"/>
              <a:t>Work Experiences</a:t>
            </a:r>
          </a:p>
          <a:p>
            <a:pPr lvl="1"/>
            <a:r>
              <a:rPr lang="en-US" dirty="0" smtClean="0"/>
              <a:t>Capitol </a:t>
            </a:r>
          </a:p>
          <a:p>
            <a:pPr lvl="2"/>
            <a:r>
              <a:rPr lang="en-US" dirty="0" smtClean="0"/>
              <a:t>No Identified gaps  </a:t>
            </a:r>
          </a:p>
          <a:p>
            <a:pPr lvl="1"/>
            <a:r>
              <a:rPr lang="en-US" dirty="0" smtClean="0"/>
              <a:t>WWRC Valley</a:t>
            </a:r>
          </a:p>
          <a:p>
            <a:pPr lvl="2"/>
            <a:r>
              <a:rPr lang="en-US" dirty="0" smtClean="0"/>
              <a:t>Fishersville, Harrisonburg</a:t>
            </a:r>
          </a:p>
          <a:p>
            <a:pPr lvl="3"/>
            <a:r>
              <a:rPr lang="en-US" dirty="0" smtClean="0"/>
              <a:t>Work experiences</a:t>
            </a:r>
          </a:p>
          <a:p>
            <a:endParaRPr lang="en-US" dirty="0"/>
          </a:p>
        </p:txBody>
      </p:sp>
    </p:spTree>
    <p:extLst>
      <p:ext uri="{BB962C8B-B14F-4D97-AF65-F5344CB8AC3E}">
        <p14:creationId xmlns:p14="http://schemas.microsoft.com/office/powerpoint/2010/main" val="21059552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DRS Field office </a:t>
            </a:r>
            <a:r>
              <a:rPr lang="en-US" dirty="0" err="1" smtClean="0"/>
              <a:t>Swe</a:t>
            </a:r>
            <a:r>
              <a:rPr lang="en-US" dirty="0" smtClean="0"/>
              <a:t> needs</a:t>
            </a:r>
            <a:endParaRPr lang="en-US" dirty="0"/>
          </a:p>
        </p:txBody>
      </p:sp>
      <p:sp>
        <p:nvSpPr>
          <p:cNvPr id="3" name="Content Placeholder 2"/>
          <p:cNvSpPr>
            <a:spLocks noGrp="1"/>
          </p:cNvSpPr>
          <p:nvPr>
            <p:ph idx="1"/>
          </p:nvPr>
        </p:nvSpPr>
        <p:spPr/>
        <p:txBody>
          <a:bodyPr>
            <a:normAutofit/>
          </a:bodyPr>
          <a:lstStyle/>
          <a:p>
            <a:r>
              <a:rPr lang="en-US" dirty="0" smtClean="0"/>
              <a:t>If you are an EXISTING Pre-ETS vendor interested in providing needed services to any of the offices listed, review &amp; complete the application portion of the document titled ‘</a:t>
            </a:r>
            <a:r>
              <a:rPr lang="en-US" b="1" u="sng" dirty="0" smtClean="0"/>
              <a:t>Adding Work-Based Learning Service Options</a:t>
            </a:r>
            <a:r>
              <a:rPr lang="en-US" dirty="0" smtClean="0"/>
              <a:t>’.</a:t>
            </a:r>
          </a:p>
          <a:p>
            <a:pPr lvl="1"/>
            <a:r>
              <a:rPr lang="en-US" dirty="0" smtClean="0"/>
              <a:t>Be sure to include all field offices you are interested in providing services to.</a:t>
            </a:r>
          </a:p>
          <a:p>
            <a:pPr lvl="1"/>
            <a:endParaRPr lang="en-US" dirty="0"/>
          </a:p>
          <a:p>
            <a:pPr marL="457200" lvl="1" indent="0" algn="ctr">
              <a:buNone/>
            </a:pPr>
            <a:r>
              <a:rPr lang="en-US" dirty="0" smtClean="0"/>
              <a:t>Please contact Martin Kurylowski with any questions. </a:t>
            </a:r>
          </a:p>
          <a:p>
            <a:pPr marL="457200" lvl="1" indent="0" algn="ctr">
              <a:buNone/>
            </a:pPr>
            <a:r>
              <a:rPr lang="en-US" dirty="0" smtClean="0">
                <a:hlinkClick r:id="rId2"/>
              </a:rPr>
              <a:t>Martin.Kurylowski@dars.Virginia.gov</a:t>
            </a:r>
            <a:r>
              <a:rPr lang="en-US" dirty="0" smtClean="0"/>
              <a:t>	</a:t>
            </a:r>
            <a:endParaRPr lang="en-US" dirty="0"/>
          </a:p>
        </p:txBody>
      </p:sp>
    </p:spTree>
    <p:extLst>
      <p:ext uri="{BB962C8B-B14F-4D97-AF65-F5344CB8AC3E}">
        <p14:creationId xmlns:p14="http://schemas.microsoft.com/office/powerpoint/2010/main" val="36554476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Wage Reimbursement for SWE</a:t>
            </a:r>
            <a:endParaRPr lang="en-US" dirty="0"/>
          </a:p>
        </p:txBody>
      </p:sp>
      <p:sp>
        <p:nvSpPr>
          <p:cNvPr id="3" name="Content Placeholder 2"/>
          <p:cNvSpPr>
            <a:spLocks noGrp="1"/>
          </p:cNvSpPr>
          <p:nvPr>
            <p:ph idx="1"/>
          </p:nvPr>
        </p:nvSpPr>
        <p:spPr/>
        <p:txBody>
          <a:bodyPr>
            <a:normAutofit/>
          </a:bodyPr>
          <a:lstStyle/>
          <a:p>
            <a:r>
              <a:rPr lang="en-US" dirty="0" smtClean="0"/>
              <a:t>Wage reimbursement (</a:t>
            </a:r>
            <a:r>
              <a:rPr lang="en-US" dirty="0" err="1" smtClean="0"/>
              <a:t>WEwage</a:t>
            </a:r>
            <a:r>
              <a:rPr lang="en-US" dirty="0" smtClean="0"/>
              <a:t>) is a high need/preference this summer, NOT a requirement!</a:t>
            </a:r>
          </a:p>
          <a:p>
            <a:pPr lvl="1"/>
            <a:r>
              <a:rPr lang="en-US" dirty="0" smtClean="0"/>
              <a:t>Creates a more authentic &amp; positive work experience for students</a:t>
            </a:r>
          </a:p>
          <a:p>
            <a:pPr lvl="1"/>
            <a:r>
              <a:rPr lang="en-US" dirty="0" smtClean="0"/>
              <a:t>Drives student interest &amp; participation</a:t>
            </a:r>
          </a:p>
          <a:p>
            <a:pPr lvl="1"/>
            <a:r>
              <a:rPr lang="en-US" dirty="0" smtClean="0"/>
              <a:t>Students w/ Paid work experiences have more successful post school outcomes</a:t>
            </a:r>
          </a:p>
          <a:p>
            <a:r>
              <a:rPr lang="en-US" dirty="0" smtClean="0"/>
              <a:t>DARS has reimbursed wages to ESOs and Local School Divisions participating in Start on Success (internship program with students receiving compensation); here’s how it’s worked:</a:t>
            </a:r>
          </a:p>
          <a:p>
            <a:pPr lvl="1"/>
            <a:r>
              <a:rPr lang="en-US" dirty="0" smtClean="0"/>
              <a:t>Hiring students as a type of employee</a:t>
            </a:r>
          </a:p>
          <a:p>
            <a:pPr lvl="1"/>
            <a:r>
              <a:rPr lang="en-US" dirty="0" smtClean="0"/>
              <a:t>Paying students as contractors</a:t>
            </a:r>
          </a:p>
          <a:p>
            <a:r>
              <a:rPr lang="en-US" dirty="0" smtClean="0"/>
              <a:t>We’re in this together and ready to collaborate if you have questions, thoughts, or other ideas.</a:t>
            </a:r>
          </a:p>
        </p:txBody>
      </p:sp>
    </p:spTree>
    <p:extLst>
      <p:ext uri="{BB962C8B-B14F-4D97-AF65-F5344CB8AC3E}">
        <p14:creationId xmlns:p14="http://schemas.microsoft.com/office/powerpoint/2010/main" val="387031451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Badge">
  <a:themeElements>
    <a:clrScheme name="Badge">
      <a:dk1>
        <a:sysClr val="windowText" lastClr="000000"/>
      </a:dk1>
      <a:lt1>
        <a:sysClr val="window" lastClr="FFFFFF"/>
      </a:lt1>
      <a:dk2>
        <a:srgbClr val="0B082E"/>
      </a:dk2>
      <a:lt2>
        <a:srgbClr val="F3F3F2"/>
      </a:lt2>
      <a:accent1>
        <a:srgbClr val="62B4C6"/>
      </a:accent1>
      <a:accent2>
        <a:srgbClr val="1B376E"/>
      </a:accent2>
      <a:accent3>
        <a:srgbClr val="9EBE55"/>
      </a:accent3>
      <a:accent4>
        <a:srgbClr val="C65E5E"/>
      </a:accent4>
      <a:accent5>
        <a:srgbClr val="D3BA55"/>
      </a:accent5>
      <a:accent6>
        <a:srgbClr val="96648A"/>
      </a:accent6>
      <a:hlink>
        <a:srgbClr val="62B4C6"/>
      </a:hlink>
      <a:folHlink>
        <a:srgbClr val="96648A"/>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D71F8F05-6246-47AF-9E68-E57F6C93F79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Badge</Template>
  <TotalTime>849</TotalTime>
  <Words>1303</Words>
  <Application>Microsoft Office PowerPoint</Application>
  <PresentationFormat>Widescreen</PresentationFormat>
  <Paragraphs>194</Paragraphs>
  <Slides>11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Book Antiqua</vt:lpstr>
      <vt:lpstr>Calibri</vt:lpstr>
      <vt:lpstr>Century Gothic</vt:lpstr>
      <vt:lpstr>Gill Sans MT</vt:lpstr>
      <vt:lpstr>Impact</vt:lpstr>
      <vt:lpstr>Badge</vt:lpstr>
      <vt:lpstr>DARS transition 2021 updates</vt:lpstr>
      <vt:lpstr>DARS Transition updates (as of 2/2/2021)</vt:lpstr>
      <vt:lpstr>DARS transition updates (as of 2/2/2021)</vt:lpstr>
      <vt:lpstr>Data on SWD Services (AS OF 2/8/2021)</vt:lpstr>
      <vt:lpstr>Pre-ets activity totals (AS OF 2/24/2021)</vt:lpstr>
      <vt:lpstr>Transition programs</vt:lpstr>
      <vt:lpstr>Summer Pre ETS Services Planning</vt:lpstr>
      <vt:lpstr>DRS Field office Swe needs</vt:lpstr>
      <vt:lpstr>Wage Reimbursement for SWE</vt:lpstr>
      <vt:lpstr>DRS business Development staff</vt:lpstr>
      <vt:lpstr>Final note</vt:lpstr>
    </vt:vector>
  </TitlesOfParts>
  <Company>Virginia IT Infrastructure Partnership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Summer 2021</dc:title>
  <dc:creator>Kurylowski, Martin (DARS)</dc:creator>
  <cp:lastModifiedBy>Donna Bonessi</cp:lastModifiedBy>
  <cp:revision>47</cp:revision>
  <dcterms:created xsi:type="dcterms:W3CDTF">2021-01-27T12:53:00Z</dcterms:created>
  <dcterms:modified xsi:type="dcterms:W3CDTF">2021-02-26T17:45:39Z</dcterms:modified>
</cp:coreProperties>
</file>